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61"/>
  </p:notesMasterIdLst>
  <p:handoutMasterIdLst>
    <p:handoutMasterId r:id="rId62"/>
  </p:handoutMasterIdLst>
  <p:sldIdLst>
    <p:sldId id="411" r:id="rId2"/>
    <p:sldId id="732" r:id="rId3"/>
    <p:sldId id="734" r:id="rId4"/>
    <p:sldId id="735" r:id="rId5"/>
    <p:sldId id="625" r:id="rId6"/>
    <p:sldId id="626" r:id="rId7"/>
    <p:sldId id="631" r:id="rId8"/>
    <p:sldId id="630" r:id="rId9"/>
    <p:sldId id="639" r:id="rId10"/>
    <p:sldId id="676" r:id="rId11"/>
    <p:sldId id="711" r:id="rId12"/>
    <p:sldId id="640" r:id="rId13"/>
    <p:sldId id="657" r:id="rId14"/>
    <p:sldId id="656" r:id="rId15"/>
    <p:sldId id="712" r:id="rId16"/>
    <p:sldId id="683" r:id="rId17"/>
    <p:sldId id="682" r:id="rId18"/>
    <p:sldId id="679" r:id="rId19"/>
    <p:sldId id="677" r:id="rId20"/>
    <p:sldId id="709" r:id="rId21"/>
    <p:sldId id="708" r:id="rId22"/>
    <p:sldId id="697" r:id="rId23"/>
    <p:sldId id="856" r:id="rId24"/>
    <p:sldId id="714" r:id="rId25"/>
    <p:sldId id="727" r:id="rId26"/>
    <p:sldId id="715" r:id="rId27"/>
    <p:sldId id="717" r:id="rId28"/>
    <p:sldId id="694" r:id="rId29"/>
    <p:sldId id="720" r:id="rId30"/>
    <p:sldId id="819" r:id="rId31"/>
    <p:sldId id="721" r:id="rId32"/>
    <p:sldId id="695" r:id="rId33"/>
    <p:sldId id="726" r:id="rId34"/>
    <p:sldId id="747" r:id="rId35"/>
    <p:sldId id="857" r:id="rId36"/>
    <p:sldId id="722" r:id="rId37"/>
    <p:sldId id="710" r:id="rId38"/>
    <p:sldId id="724" r:id="rId39"/>
    <p:sldId id="858" r:id="rId40"/>
    <p:sldId id="859" r:id="rId41"/>
    <p:sldId id="750" r:id="rId42"/>
    <p:sldId id="751" r:id="rId43"/>
    <p:sldId id="753" r:id="rId44"/>
    <p:sldId id="752" r:id="rId45"/>
    <p:sldId id="719" r:id="rId46"/>
    <p:sldId id="699" r:id="rId47"/>
    <p:sldId id="833" r:id="rId48"/>
    <p:sldId id="853" r:id="rId49"/>
    <p:sldId id="838" r:id="rId50"/>
    <p:sldId id="860" r:id="rId51"/>
    <p:sldId id="861" r:id="rId52"/>
    <p:sldId id="862" r:id="rId53"/>
    <p:sldId id="560" r:id="rId54"/>
    <p:sldId id="725" r:id="rId55"/>
    <p:sldId id="274" r:id="rId56"/>
    <p:sldId id="852" r:id="rId57"/>
    <p:sldId id="839" r:id="rId58"/>
    <p:sldId id="855" r:id="rId59"/>
    <p:sldId id="843" r:id="rId60"/>
  </p:sldIdLst>
  <p:sldSz cx="12192000" cy="6858000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04" autoAdjust="0"/>
    <p:restoredTop sz="95806" autoAdjust="0"/>
  </p:normalViewPr>
  <p:slideViewPr>
    <p:cSldViewPr snapToGrid="0">
      <p:cViewPr varScale="1">
        <p:scale>
          <a:sx n="115" d="100"/>
          <a:sy n="115" d="100"/>
        </p:scale>
        <p:origin x="95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B4ACF1-6188-49B8-80EA-BDC351177B96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kumimoji="1" lang="ja-JP" altLang="en-US"/>
        </a:p>
      </dgm:t>
    </dgm:pt>
    <dgm:pt modelId="{F73FCFA7-AD3A-4964-AF52-429F8FBFF146}">
      <dgm:prSet phldrT="[テキスト]"/>
      <dgm:spPr/>
      <dgm:t>
        <a:bodyPr/>
        <a:lstStyle/>
        <a:p>
          <a:r>
            <a:rPr kumimoji="1" lang="ja-JP" altLang="en-US" dirty="0"/>
            <a:t>地域住民</a:t>
          </a:r>
        </a:p>
      </dgm:t>
    </dgm:pt>
    <dgm:pt modelId="{8DAB49FF-EF0F-4822-B281-93410927F762}" type="parTrans" cxnId="{9E3D4F21-340B-4478-87C9-457BBFFB1897}">
      <dgm:prSet/>
      <dgm:spPr/>
      <dgm:t>
        <a:bodyPr/>
        <a:lstStyle/>
        <a:p>
          <a:endParaRPr kumimoji="1" lang="ja-JP" altLang="en-US"/>
        </a:p>
      </dgm:t>
    </dgm:pt>
    <dgm:pt modelId="{A3F1148E-AF16-4029-B74A-D7705F896327}" type="sibTrans" cxnId="{9E3D4F21-340B-4478-87C9-457BBFFB1897}">
      <dgm:prSet/>
      <dgm:spPr/>
      <dgm:t>
        <a:bodyPr/>
        <a:lstStyle/>
        <a:p>
          <a:endParaRPr kumimoji="1" lang="ja-JP" altLang="en-US"/>
        </a:p>
      </dgm:t>
    </dgm:pt>
    <dgm:pt modelId="{63067F27-D600-414D-B382-AF6B4C3325EC}">
      <dgm:prSet phldrT="[テキスト]"/>
      <dgm:spPr/>
      <dgm:t>
        <a:bodyPr/>
        <a:lstStyle/>
        <a:p>
          <a:r>
            <a:rPr kumimoji="1" lang="ja-JP" altLang="en-US" dirty="0"/>
            <a:t>みらいねっと電力</a:t>
          </a:r>
        </a:p>
      </dgm:t>
    </dgm:pt>
    <dgm:pt modelId="{71A5D188-F45C-48D5-A3C3-98556D0D1ED4}" type="parTrans" cxnId="{30E8D906-FB4E-488F-9123-5728F0C4698B}">
      <dgm:prSet/>
      <dgm:spPr/>
      <dgm:t>
        <a:bodyPr/>
        <a:lstStyle/>
        <a:p>
          <a:endParaRPr kumimoji="1" lang="ja-JP" altLang="en-US"/>
        </a:p>
      </dgm:t>
    </dgm:pt>
    <dgm:pt modelId="{19E614E0-DEB6-462A-BA72-0AC6BA7E26D2}" type="sibTrans" cxnId="{30E8D906-FB4E-488F-9123-5728F0C4698B}">
      <dgm:prSet/>
      <dgm:spPr/>
      <dgm:t>
        <a:bodyPr/>
        <a:lstStyle/>
        <a:p>
          <a:endParaRPr kumimoji="1" lang="ja-JP" altLang="en-US"/>
        </a:p>
      </dgm:t>
    </dgm:pt>
    <dgm:pt modelId="{5A71342B-4A9C-465F-85F2-67FF0DA5159F}">
      <dgm:prSet phldrT="[テキスト]"/>
      <dgm:spPr/>
      <dgm:t>
        <a:bodyPr/>
        <a:lstStyle/>
        <a:p>
          <a:r>
            <a:rPr kumimoji="1" lang="ja-JP" altLang="en-US" dirty="0"/>
            <a:t>子ども食堂等の団体</a:t>
          </a:r>
        </a:p>
      </dgm:t>
    </dgm:pt>
    <dgm:pt modelId="{BA3EB164-A24F-41D5-82E0-289765CD8A3F}" type="parTrans" cxnId="{44C1EE0B-24AB-47CE-8386-12AE1E844286}">
      <dgm:prSet/>
      <dgm:spPr/>
      <dgm:t>
        <a:bodyPr/>
        <a:lstStyle/>
        <a:p>
          <a:endParaRPr kumimoji="1" lang="ja-JP" altLang="en-US"/>
        </a:p>
      </dgm:t>
    </dgm:pt>
    <dgm:pt modelId="{DEE4AA6F-ACC9-4D9F-9326-3DDE31CB1CB6}" type="sibTrans" cxnId="{44C1EE0B-24AB-47CE-8386-12AE1E844286}">
      <dgm:prSet/>
      <dgm:spPr/>
      <dgm:t>
        <a:bodyPr/>
        <a:lstStyle/>
        <a:p>
          <a:endParaRPr kumimoji="1" lang="ja-JP" altLang="en-US"/>
        </a:p>
      </dgm:t>
    </dgm:pt>
    <dgm:pt modelId="{7E5267B3-AE84-4DAE-B961-A6D410AA865D}" type="pres">
      <dgm:prSet presAssocID="{7DB4ACF1-6188-49B8-80EA-BDC351177B9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01C19C0F-F1B3-473B-A0B1-77877F886093}" type="pres">
      <dgm:prSet presAssocID="{F73FCFA7-AD3A-4964-AF52-429F8FBFF14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FA8D2D7-F265-496A-8320-B55345082195}" type="pres">
      <dgm:prSet presAssocID="{A3F1148E-AF16-4029-B74A-D7705F896327}" presName="sibTrans" presStyleLbl="sibTrans2D1" presStyleIdx="0" presStyleCnt="3" custScaleX="144550"/>
      <dgm:spPr/>
      <dgm:t>
        <a:bodyPr/>
        <a:lstStyle/>
        <a:p>
          <a:endParaRPr kumimoji="1" lang="ja-JP" altLang="en-US"/>
        </a:p>
      </dgm:t>
    </dgm:pt>
    <dgm:pt modelId="{D21EA696-6A09-4D85-A4B0-680F4ED19D69}" type="pres">
      <dgm:prSet presAssocID="{A3F1148E-AF16-4029-B74A-D7705F896327}" presName="connectorText" presStyleLbl="sibTrans2D1" presStyleIdx="0" presStyleCnt="3"/>
      <dgm:spPr/>
      <dgm:t>
        <a:bodyPr/>
        <a:lstStyle/>
        <a:p>
          <a:endParaRPr kumimoji="1" lang="ja-JP" altLang="en-US"/>
        </a:p>
      </dgm:t>
    </dgm:pt>
    <dgm:pt modelId="{78DF7E54-2601-478C-83C1-C023B4FB2D45}" type="pres">
      <dgm:prSet presAssocID="{63067F27-D600-414D-B382-AF6B4C3325E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387D265A-A7AD-4FA8-83F4-C38655DC8679}" type="pres">
      <dgm:prSet presAssocID="{19E614E0-DEB6-462A-BA72-0AC6BA7E26D2}" presName="sibTrans" presStyleLbl="sibTrans2D1" presStyleIdx="1" presStyleCnt="3"/>
      <dgm:spPr/>
      <dgm:t>
        <a:bodyPr/>
        <a:lstStyle/>
        <a:p>
          <a:endParaRPr kumimoji="1" lang="ja-JP" altLang="en-US"/>
        </a:p>
      </dgm:t>
    </dgm:pt>
    <dgm:pt modelId="{F036E52A-089D-4194-BA19-A8F8CEE83CD2}" type="pres">
      <dgm:prSet presAssocID="{19E614E0-DEB6-462A-BA72-0AC6BA7E26D2}" presName="connectorText" presStyleLbl="sibTrans2D1" presStyleIdx="1" presStyleCnt="3"/>
      <dgm:spPr/>
      <dgm:t>
        <a:bodyPr/>
        <a:lstStyle/>
        <a:p>
          <a:endParaRPr kumimoji="1" lang="ja-JP" altLang="en-US"/>
        </a:p>
      </dgm:t>
    </dgm:pt>
    <dgm:pt modelId="{A2A08E3D-34C8-439E-90C3-3B726D0C8515}" type="pres">
      <dgm:prSet presAssocID="{5A71342B-4A9C-465F-85F2-67FF0DA5159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462C2DB4-BD61-43D4-8FF8-64F636E253F7}" type="pres">
      <dgm:prSet presAssocID="{DEE4AA6F-ACC9-4D9F-9326-3DDE31CB1CB6}" presName="sibTrans" presStyleLbl="sibTrans2D1" presStyleIdx="2" presStyleCnt="3" custScaleX="144514"/>
      <dgm:spPr/>
      <dgm:t>
        <a:bodyPr/>
        <a:lstStyle/>
        <a:p>
          <a:endParaRPr kumimoji="1" lang="ja-JP" altLang="en-US"/>
        </a:p>
      </dgm:t>
    </dgm:pt>
    <dgm:pt modelId="{162A540F-9B9E-44C8-8542-F7AF9750EE90}" type="pres">
      <dgm:prSet presAssocID="{DEE4AA6F-ACC9-4D9F-9326-3DDE31CB1CB6}" presName="connectorText" presStyleLbl="sibTrans2D1" presStyleIdx="2" presStyleCnt="3"/>
      <dgm:spPr/>
      <dgm:t>
        <a:bodyPr/>
        <a:lstStyle/>
        <a:p>
          <a:endParaRPr kumimoji="1" lang="ja-JP" altLang="en-US"/>
        </a:p>
      </dgm:t>
    </dgm:pt>
  </dgm:ptLst>
  <dgm:cxnLst>
    <dgm:cxn modelId="{B3411818-0BFB-49E3-AF38-74C9406F0982}" type="presOf" srcId="{7DB4ACF1-6188-49B8-80EA-BDC351177B96}" destId="{7E5267B3-AE84-4DAE-B961-A6D410AA865D}" srcOrd="0" destOrd="0" presId="urn:microsoft.com/office/officeart/2005/8/layout/cycle7"/>
    <dgm:cxn modelId="{9E3D4F21-340B-4478-87C9-457BBFFB1897}" srcId="{7DB4ACF1-6188-49B8-80EA-BDC351177B96}" destId="{F73FCFA7-AD3A-4964-AF52-429F8FBFF146}" srcOrd="0" destOrd="0" parTransId="{8DAB49FF-EF0F-4822-B281-93410927F762}" sibTransId="{A3F1148E-AF16-4029-B74A-D7705F896327}"/>
    <dgm:cxn modelId="{457D113B-4028-42A9-86EF-06BD40810F2E}" type="presOf" srcId="{5A71342B-4A9C-465F-85F2-67FF0DA5159F}" destId="{A2A08E3D-34C8-439E-90C3-3B726D0C8515}" srcOrd="0" destOrd="0" presId="urn:microsoft.com/office/officeart/2005/8/layout/cycle7"/>
    <dgm:cxn modelId="{44C1EE0B-24AB-47CE-8386-12AE1E844286}" srcId="{7DB4ACF1-6188-49B8-80EA-BDC351177B96}" destId="{5A71342B-4A9C-465F-85F2-67FF0DA5159F}" srcOrd="2" destOrd="0" parTransId="{BA3EB164-A24F-41D5-82E0-289765CD8A3F}" sibTransId="{DEE4AA6F-ACC9-4D9F-9326-3DDE31CB1CB6}"/>
    <dgm:cxn modelId="{041D314F-E924-48EC-A168-3705247DC244}" type="presOf" srcId="{DEE4AA6F-ACC9-4D9F-9326-3DDE31CB1CB6}" destId="{462C2DB4-BD61-43D4-8FF8-64F636E253F7}" srcOrd="0" destOrd="0" presId="urn:microsoft.com/office/officeart/2005/8/layout/cycle7"/>
    <dgm:cxn modelId="{FD08D44B-70B1-4898-881B-532CAD8AD9B9}" type="presOf" srcId="{F73FCFA7-AD3A-4964-AF52-429F8FBFF146}" destId="{01C19C0F-F1B3-473B-A0B1-77877F886093}" srcOrd="0" destOrd="0" presId="urn:microsoft.com/office/officeart/2005/8/layout/cycle7"/>
    <dgm:cxn modelId="{1A3A20C7-0E3B-44FD-8FA1-8FF762D947EF}" type="presOf" srcId="{A3F1148E-AF16-4029-B74A-D7705F896327}" destId="{3FA8D2D7-F265-496A-8320-B55345082195}" srcOrd="0" destOrd="0" presId="urn:microsoft.com/office/officeart/2005/8/layout/cycle7"/>
    <dgm:cxn modelId="{30E8D906-FB4E-488F-9123-5728F0C4698B}" srcId="{7DB4ACF1-6188-49B8-80EA-BDC351177B96}" destId="{63067F27-D600-414D-B382-AF6B4C3325EC}" srcOrd="1" destOrd="0" parTransId="{71A5D188-F45C-48D5-A3C3-98556D0D1ED4}" sibTransId="{19E614E0-DEB6-462A-BA72-0AC6BA7E26D2}"/>
    <dgm:cxn modelId="{789D9F50-49E5-40D9-9B22-6EA856021A9A}" type="presOf" srcId="{DEE4AA6F-ACC9-4D9F-9326-3DDE31CB1CB6}" destId="{162A540F-9B9E-44C8-8542-F7AF9750EE90}" srcOrd="1" destOrd="0" presId="urn:microsoft.com/office/officeart/2005/8/layout/cycle7"/>
    <dgm:cxn modelId="{DB935754-B5F6-4777-9B0B-6DE39A10ACAD}" type="presOf" srcId="{A3F1148E-AF16-4029-B74A-D7705F896327}" destId="{D21EA696-6A09-4D85-A4B0-680F4ED19D69}" srcOrd="1" destOrd="0" presId="urn:microsoft.com/office/officeart/2005/8/layout/cycle7"/>
    <dgm:cxn modelId="{4078F933-DD14-4DA5-A131-9A5D12EA3746}" type="presOf" srcId="{63067F27-D600-414D-B382-AF6B4C3325EC}" destId="{78DF7E54-2601-478C-83C1-C023B4FB2D45}" srcOrd="0" destOrd="0" presId="urn:microsoft.com/office/officeart/2005/8/layout/cycle7"/>
    <dgm:cxn modelId="{92F35A72-6564-4260-9795-6222F231E42C}" type="presOf" srcId="{19E614E0-DEB6-462A-BA72-0AC6BA7E26D2}" destId="{F036E52A-089D-4194-BA19-A8F8CEE83CD2}" srcOrd="1" destOrd="0" presId="urn:microsoft.com/office/officeart/2005/8/layout/cycle7"/>
    <dgm:cxn modelId="{73C78EE9-1E93-4190-93A8-ABDD8E68CCAA}" type="presOf" srcId="{19E614E0-DEB6-462A-BA72-0AC6BA7E26D2}" destId="{387D265A-A7AD-4FA8-83F4-C38655DC8679}" srcOrd="0" destOrd="0" presId="urn:microsoft.com/office/officeart/2005/8/layout/cycle7"/>
    <dgm:cxn modelId="{29C7B435-1D4C-41D3-B558-20D47C393A9E}" type="presParOf" srcId="{7E5267B3-AE84-4DAE-B961-A6D410AA865D}" destId="{01C19C0F-F1B3-473B-A0B1-77877F886093}" srcOrd="0" destOrd="0" presId="urn:microsoft.com/office/officeart/2005/8/layout/cycle7"/>
    <dgm:cxn modelId="{8617850C-3939-4F97-87D5-858DB8692688}" type="presParOf" srcId="{7E5267B3-AE84-4DAE-B961-A6D410AA865D}" destId="{3FA8D2D7-F265-496A-8320-B55345082195}" srcOrd="1" destOrd="0" presId="urn:microsoft.com/office/officeart/2005/8/layout/cycle7"/>
    <dgm:cxn modelId="{BE35AE7B-818C-4B1B-8F47-37894ACC5456}" type="presParOf" srcId="{3FA8D2D7-F265-496A-8320-B55345082195}" destId="{D21EA696-6A09-4D85-A4B0-680F4ED19D69}" srcOrd="0" destOrd="0" presId="urn:microsoft.com/office/officeart/2005/8/layout/cycle7"/>
    <dgm:cxn modelId="{F1A9D110-C4CE-439E-BBBA-3E0DD36AB66C}" type="presParOf" srcId="{7E5267B3-AE84-4DAE-B961-A6D410AA865D}" destId="{78DF7E54-2601-478C-83C1-C023B4FB2D45}" srcOrd="2" destOrd="0" presId="urn:microsoft.com/office/officeart/2005/8/layout/cycle7"/>
    <dgm:cxn modelId="{E206A600-03C0-45BF-B35D-306FC7B2009B}" type="presParOf" srcId="{7E5267B3-AE84-4DAE-B961-A6D410AA865D}" destId="{387D265A-A7AD-4FA8-83F4-C38655DC8679}" srcOrd="3" destOrd="0" presId="urn:microsoft.com/office/officeart/2005/8/layout/cycle7"/>
    <dgm:cxn modelId="{6911AC61-1CD7-4B28-95DE-C5AA3A933200}" type="presParOf" srcId="{387D265A-A7AD-4FA8-83F4-C38655DC8679}" destId="{F036E52A-089D-4194-BA19-A8F8CEE83CD2}" srcOrd="0" destOrd="0" presId="urn:microsoft.com/office/officeart/2005/8/layout/cycle7"/>
    <dgm:cxn modelId="{E7F56B9E-C631-40DC-AAD9-9E97A107C947}" type="presParOf" srcId="{7E5267B3-AE84-4DAE-B961-A6D410AA865D}" destId="{A2A08E3D-34C8-439E-90C3-3B726D0C8515}" srcOrd="4" destOrd="0" presId="urn:microsoft.com/office/officeart/2005/8/layout/cycle7"/>
    <dgm:cxn modelId="{FC0E4BA2-CA82-4D5B-8BA6-26529319BCB2}" type="presParOf" srcId="{7E5267B3-AE84-4DAE-B961-A6D410AA865D}" destId="{462C2DB4-BD61-43D4-8FF8-64F636E253F7}" srcOrd="5" destOrd="0" presId="urn:microsoft.com/office/officeart/2005/8/layout/cycle7"/>
    <dgm:cxn modelId="{E9EA3FA9-C4F0-4E79-878C-3B065934CA8A}" type="presParOf" srcId="{462C2DB4-BD61-43D4-8FF8-64F636E253F7}" destId="{162A540F-9B9E-44C8-8542-F7AF9750EE9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19C0F-F1B3-473B-A0B1-77877F886093}">
      <dsp:nvSpPr>
        <dsp:cNvPr id="0" name=""/>
        <dsp:cNvSpPr/>
      </dsp:nvSpPr>
      <dsp:spPr>
        <a:xfrm>
          <a:off x="4485840" y="2230"/>
          <a:ext cx="2844398" cy="14221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500" kern="1200" dirty="0"/>
            <a:t>地域住民</a:t>
          </a:r>
        </a:p>
      </dsp:txBody>
      <dsp:txXfrm>
        <a:off x="4527495" y="43885"/>
        <a:ext cx="2761088" cy="1338889"/>
      </dsp:txXfrm>
    </dsp:sp>
    <dsp:sp modelId="{3FA8D2D7-F265-496A-8320-B55345082195}">
      <dsp:nvSpPr>
        <dsp:cNvPr id="0" name=""/>
        <dsp:cNvSpPr/>
      </dsp:nvSpPr>
      <dsp:spPr>
        <a:xfrm rot="3600000">
          <a:off x="6009647" y="2500242"/>
          <a:ext cx="2147519" cy="49776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100" kern="1200"/>
        </a:p>
      </dsp:txBody>
      <dsp:txXfrm>
        <a:off x="6158978" y="2599796"/>
        <a:ext cx="1848857" cy="298661"/>
      </dsp:txXfrm>
    </dsp:sp>
    <dsp:sp modelId="{78DF7E54-2601-478C-83C1-C023B4FB2D45}">
      <dsp:nvSpPr>
        <dsp:cNvPr id="0" name=""/>
        <dsp:cNvSpPr/>
      </dsp:nvSpPr>
      <dsp:spPr>
        <a:xfrm>
          <a:off x="6836576" y="4073824"/>
          <a:ext cx="2844398" cy="142219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500" kern="1200" dirty="0"/>
            <a:t>みらいねっと電力</a:t>
          </a:r>
        </a:p>
      </dsp:txBody>
      <dsp:txXfrm>
        <a:off x="6878231" y="4115479"/>
        <a:ext cx="2761088" cy="1338889"/>
      </dsp:txXfrm>
    </dsp:sp>
    <dsp:sp modelId="{387D265A-A7AD-4FA8-83F4-C38655DC8679}">
      <dsp:nvSpPr>
        <dsp:cNvPr id="0" name=""/>
        <dsp:cNvSpPr/>
      </dsp:nvSpPr>
      <dsp:spPr>
        <a:xfrm rot="10800000">
          <a:off x="5165210" y="4536039"/>
          <a:ext cx="1485658" cy="49776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100" kern="1200"/>
        </a:p>
      </dsp:txBody>
      <dsp:txXfrm rot="10800000">
        <a:off x="5314541" y="4635593"/>
        <a:ext cx="1186996" cy="298661"/>
      </dsp:txXfrm>
    </dsp:sp>
    <dsp:sp modelId="{A2A08E3D-34C8-439E-90C3-3B726D0C8515}">
      <dsp:nvSpPr>
        <dsp:cNvPr id="0" name=""/>
        <dsp:cNvSpPr/>
      </dsp:nvSpPr>
      <dsp:spPr>
        <a:xfrm>
          <a:off x="2135105" y="4073824"/>
          <a:ext cx="2844398" cy="142219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500" kern="1200" dirty="0"/>
            <a:t>子ども食堂等の団体</a:t>
          </a:r>
        </a:p>
      </dsp:txBody>
      <dsp:txXfrm>
        <a:off x="2176760" y="4115479"/>
        <a:ext cx="2761088" cy="1338889"/>
      </dsp:txXfrm>
    </dsp:sp>
    <dsp:sp modelId="{462C2DB4-BD61-43D4-8FF8-64F636E253F7}">
      <dsp:nvSpPr>
        <dsp:cNvPr id="0" name=""/>
        <dsp:cNvSpPr/>
      </dsp:nvSpPr>
      <dsp:spPr>
        <a:xfrm rot="18000000">
          <a:off x="3659179" y="2500242"/>
          <a:ext cx="2146985" cy="49776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ja-JP" altLang="en-US" sz="2100" kern="1200"/>
        </a:p>
      </dsp:txBody>
      <dsp:txXfrm>
        <a:off x="3808510" y="2599796"/>
        <a:ext cx="1848323" cy="298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2" cy="502676"/>
          </a:xfrm>
          <a:prstGeom prst="rect">
            <a:avLst/>
          </a:prstGeom>
        </p:spPr>
        <p:txBody>
          <a:bodyPr vert="horz" lIns="93097" tIns="46548" rIns="93097" bIns="4654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7" y="1"/>
            <a:ext cx="2984872" cy="502676"/>
          </a:xfrm>
          <a:prstGeom prst="rect">
            <a:avLst/>
          </a:prstGeom>
        </p:spPr>
        <p:txBody>
          <a:bodyPr vert="horz" lIns="93097" tIns="46548" rIns="93097" bIns="46548" rtlCol="0"/>
          <a:lstStyle>
            <a:lvl1pPr algn="r">
              <a:defRPr sz="1200"/>
            </a:lvl1pPr>
          </a:lstStyle>
          <a:p>
            <a:fld id="{020BC34D-2108-418D-A27C-ED95AA607C21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516041"/>
            <a:ext cx="2984872" cy="502675"/>
          </a:xfrm>
          <a:prstGeom prst="rect">
            <a:avLst/>
          </a:prstGeom>
        </p:spPr>
        <p:txBody>
          <a:bodyPr vert="horz" lIns="93097" tIns="46548" rIns="93097" bIns="4654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7" y="9516041"/>
            <a:ext cx="2984872" cy="502675"/>
          </a:xfrm>
          <a:prstGeom prst="rect">
            <a:avLst/>
          </a:prstGeom>
        </p:spPr>
        <p:txBody>
          <a:bodyPr vert="horz" lIns="93097" tIns="46548" rIns="93097" bIns="46548" rtlCol="0" anchor="b"/>
          <a:lstStyle>
            <a:lvl1pPr algn="r">
              <a:defRPr sz="1200"/>
            </a:lvl1pPr>
          </a:lstStyle>
          <a:p>
            <a:fld id="{EDF2553C-1CF3-45CC-86A3-1645A711F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03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2" cy="502676"/>
          </a:xfrm>
          <a:prstGeom prst="rect">
            <a:avLst/>
          </a:prstGeom>
        </p:spPr>
        <p:txBody>
          <a:bodyPr vert="horz" lIns="93097" tIns="46548" rIns="93097" bIns="4654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7" y="1"/>
            <a:ext cx="2984872" cy="502676"/>
          </a:xfrm>
          <a:prstGeom prst="rect">
            <a:avLst/>
          </a:prstGeom>
        </p:spPr>
        <p:txBody>
          <a:bodyPr vert="horz" lIns="93097" tIns="46548" rIns="93097" bIns="46548" rtlCol="0"/>
          <a:lstStyle>
            <a:lvl1pPr algn="r">
              <a:defRPr sz="1200"/>
            </a:lvl1pPr>
          </a:lstStyle>
          <a:p>
            <a:fld id="{1D3EB27B-20CB-4F60-84BE-932DFEA386BA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5037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97" tIns="46548" rIns="93097" bIns="4654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7"/>
            <a:ext cx="5510530" cy="3944869"/>
          </a:xfrm>
          <a:prstGeom prst="rect">
            <a:avLst/>
          </a:prstGeom>
        </p:spPr>
        <p:txBody>
          <a:bodyPr vert="horz" lIns="93097" tIns="46548" rIns="93097" bIns="4654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516041"/>
            <a:ext cx="2984872" cy="502675"/>
          </a:xfrm>
          <a:prstGeom prst="rect">
            <a:avLst/>
          </a:prstGeom>
        </p:spPr>
        <p:txBody>
          <a:bodyPr vert="horz" lIns="93097" tIns="46548" rIns="93097" bIns="4654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7" y="9516041"/>
            <a:ext cx="2984872" cy="502675"/>
          </a:xfrm>
          <a:prstGeom prst="rect">
            <a:avLst/>
          </a:prstGeom>
        </p:spPr>
        <p:txBody>
          <a:bodyPr vert="horz" lIns="93097" tIns="46548" rIns="93097" bIns="46548" rtlCol="0" anchor="b"/>
          <a:lstStyle>
            <a:lvl1pPr algn="r">
              <a:defRPr sz="1200"/>
            </a:lvl1pPr>
          </a:lstStyle>
          <a:p>
            <a:fld id="{862B569E-EF8D-4CF2-842E-103413485D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34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B569E-EF8D-4CF2-842E-103413485D1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529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57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29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2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09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04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05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67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56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21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88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87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0FE35-1860-46E6-A4B1-8406E944143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435FA-1441-46BF-9E54-B6B74E1E88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19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草を食べている子供たち&#10;&#10;AI 生成コンテンツは誤りを含む可能性があります。">
            <a:extLst>
              <a:ext uri="{FF2B5EF4-FFF2-40B4-BE49-F238E27FC236}">
                <a16:creationId xmlns:a16="http://schemas.microsoft.com/office/drawing/2014/main" id="{345C9CD0-2B4B-C7BC-E9BD-0F1CFBB31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" y="1663650"/>
            <a:ext cx="6629538" cy="4973276"/>
          </a:xfrm>
          <a:prstGeom prst="rect">
            <a:avLst/>
          </a:prstGeom>
        </p:spPr>
      </p:pic>
      <p:sp>
        <p:nvSpPr>
          <p:cNvPr id="5123" name="テキスト ボックス 3">
            <a:extLst>
              <a:ext uri="{FF2B5EF4-FFF2-40B4-BE49-F238E27FC236}">
                <a16:creationId xmlns:a16="http://schemas.microsoft.com/office/drawing/2014/main" id="{3910A010-1C1D-47EE-BCB7-A78C553D0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3746" y="4408787"/>
            <a:ext cx="466225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2413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2413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2413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2413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lang="ja-JP" altLang="en-US" sz="4000" dirty="0"/>
              <a:t>一般社団法人</a:t>
            </a:r>
            <a:endParaRPr lang="en-US" altLang="ja-JP" sz="4000" dirty="0"/>
          </a:p>
          <a:p>
            <a:pPr algn="ctr"/>
            <a:r>
              <a:rPr lang="ja-JP" altLang="en-US" sz="4000" b="1" dirty="0"/>
              <a:t>みらい</a:t>
            </a:r>
            <a:r>
              <a:rPr lang="ja-JP" altLang="en-US" sz="4000" dirty="0"/>
              <a:t>ねっと弘前</a:t>
            </a:r>
            <a:endParaRPr lang="en-US" altLang="ja-JP" sz="4000" dirty="0"/>
          </a:p>
          <a:p>
            <a:pPr algn="ctr"/>
            <a:r>
              <a:rPr lang="ja-JP" altLang="en-US" sz="4000" dirty="0"/>
              <a:t>代表理事　鹿内　葵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498192DC-C5F4-4746-8841-72A1D4EAF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8754" y="221074"/>
            <a:ext cx="10462699" cy="2045368"/>
          </a:xfrm>
        </p:spPr>
        <p:txBody>
          <a:bodyPr>
            <a:noAutofit/>
          </a:bodyPr>
          <a:lstStyle/>
          <a:p>
            <a:pPr>
              <a:lnSpc>
                <a:spcPts val="8394"/>
              </a:lnSpc>
              <a:defRPr/>
            </a:pPr>
            <a:r>
              <a:rPr lang="ja-JP" altLang="en-US" sz="4800" dirty="0"/>
              <a:t>家庭教育支援</a:t>
            </a:r>
            <a:r>
              <a:rPr lang="ja-JP" altLang="en-US" sz="4800" dirty="0" smtClean="0"/>
              <a:t>の</a:t>
            </a:r>
            <a:r>
              <a:rPr lang="ja-JP" altLang="en-US" sz="4800" dirty="0"/>
              <a:t>取組</a:t>
            </a:r>
            <a:r>
              <a:rPr lang="en-US" altLang="ja-JP" sz="4800" dirty="0"/>
              <a:t/>
            </a:r>
            <a:br>
              <a:rPr lang="en-US" altLang="ja-JP" sz="4800" dirty="0"/>
            </a:br>
            <a:r>
              <a:rPr lang="ja-JP" altLang="en-US" sz="48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～子どもと地域の未来のために～</a:t>
            </a:r>
            <a:endParaRPr lang="ja-JP" alt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2" name="Freeform: Shape 1536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タイトル 1">
            <a:extLst>
              <a:ext uri="{FF2B5EF4-FFF2-40B4-BE49-F238E27FC236}">
                <a16:creationId xmlns:a16="http://schemas.microsoft.com/office/drawing/2014/main" id="{42E007B0-CA38-4F8D-B9FC-CC4C6F89C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</a:rPr>
              <a:t>皆さんならどうしますか？</a:t>
            </a:r>
          </a:p>
        </p:txBody>
      </p:sp>
      <p:sp>
        <p:nvSpPr>
          <p:cNvPr id="15371" name="Arc 1537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1704FB-2D05-4CF0-A808-668F493F8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175364"/>
            <a:ext cx="7869218" cy="6682636"/>
          </a:xfrm>
        </p:spPr>
        <p:txBody>
          <a:bodyPr rtlCol="0" anchor="ctr">
            <a:normAutofit lnSpcReduction="10000"/>
          </a:bodyPr>
          <a:lstStyle/>
          <a:p>
            <a:pPr marL="0" indent="0">
              <a:buNone/>
              <a:defRPr/>
            </a:pPr>
            <a:r>
              <a:rPr lang="ja-JP" altLang="en-US" sz="3600" dirty="0"/>
              <a:t>３人暮らし（母、息子、娘）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県営住宅在住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母　無職　生保受給　うつ病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息子　中２年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娘　６年　不登校ぎみ　</a:t>
            </a:r>
            <a:r>
              <a:rPr lang="en-US" altLang="ja-JP" sz="3600" dirty="0"/>
              <a:t>ADHD</a:t>
            </a:r>
          </a:p>
          <a:p>
            <a:pPr marL="0" indent="0">
              <a:buNone/>
              <a:defRPr/>
            </a:pPr>
            <a:r>
              <a:rPr lang="ja-JP" altLang="en-US" sz="3600" dirty="0"/>
              <a:t>やりくり出来ず、次回受給</a:t>
            </a:r>
            <a:r>
              <a:rPr lang="en-US" altLang="ja-JP" sz="3600" dirty="0"/>
              <a:t>8</a:t>
            </a:r>
            <a:r>
              <a:rPr lang="ja-JP" altLang="en-US" sz="3600" dirty="0"/>
              <a:t>まで手持ち少なく連絡がくる。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調理できるが、うつ状態のため、一日１度程度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小６娘　用意して食べるなど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娘「母に叩かれた」自ら交番へ。</a:t>
            </a:r>
            <a:endParaRPr lang="en-US" altLang="ja-JP" sz="3600" dirty="0"/>
          </a:p>
          <a:p>
            <a:pPr marL="0" indent="0">
              <a:buNone/>
              <a:defRPr/>
            </a:pPr>
            <a:r>
              <a:rPr lang="ja-JP" altLang="en-US" sz="3600" dirty="0"/>
              <a:t>状況確認のため児相介入</a:t>
            </a:r>
            <a:endParaRPr lang="en-US" altLang="ja-JP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1">
            <a:extLst>
              <a:ext uri="{FF2B5EF4-FFF2-40B4-BE49-F238E27FC236}">
                <a16:creationId xmlns:a16="http://schemas.microsoft.com/office/drawing/2014/main" id="{879283A5-23BC-4C5A-A622-604F743C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" y="274639"/>
            <a:ext cx="11623040" cy="6034087"/>
          </a:xfrm>
        </p:spPr>
        <p:txBody>
          <a:bodyPr/>
          <a:lstStyle/>
          <a:p>
            <a:pPr algn="ctr" eaLnBrk="1" hangingPunct="1"/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約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34</a:t>
            </a: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</a:t>
            </a: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千人</a:t>
            </a:r>
          </a:p>
        </p:txBody>
      </p:sp>
      <p:sp>
        <p:nvSpPr>
          <p:cNvPr id="5123" name="スライド番号プレースホルダー 3">
            <a:extLst>
              <a:ext uri="{FF2B5EF4-FFF2-40B4-BE49-F238E27FC236}">
                <a16:creationId xmlns:a16="http://schemas.microsoft.com/office/drawing/2014/main" id="{9B0DE3B2-DBF0-4A66-A640-1035838F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9B19A0-A8EF-42CC-B26D-EA4E27492960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656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1">
            <a:extLst>
              <a:ext uri="{FF2B5EF4-FFF2-40B4-BE49-F238E27FC236}">
                <a16:creationId xmlns:a16="http://schemas.microsoft.com/office/drawing/2014/main" id="{879283A5-23BC-4C5A-A622-604F743C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" y="274639"/>
            <a:ext cx="11623040" cy="60340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全国不登校者数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(R</a:t>
            </a: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５小中高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b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過去最高</a:t>
            </a:r>
          </a:p>
        </p:txBody>
      </p:sp>
      <p:sp>
        <p:nvSpPr>
          <p:cNvPr id="5123" name="スライド番号プレースホルダー 3">
            <a:extLst>
              <a:ext uri="{FF2B5EF4-FFF2-40B4-BE49-F238E27FC236}">
                <a16:creationId xmlns:a16="http://schemas.microsoft.com/office/drawing/2014/main" id="{9B0DE3B2-DBF0-4A66-A640-1035838F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9B19A0-A8EF-42CC-B26D-EA4E27492960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28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1">
            <a:extLst>
              <a:ext uri="{FF2B5EF4-FFF2-40B4-BE49-F238E27FC236}">
                <a16:creationId xmlns:a16="http://schemas.microsoft.com/office/drawing/2014/main" id="{879283A5-23BC-4C5A-A622-604F743C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" y="274639"/>
            <a:ext cx="11623040" cy="6034087"/>
          </a:xfrm>
        </p:spPr>
        <p:txBody>
          <a:bodyPr/>
          <a:lstStyle/>
          <a:p>
            <a:pPr algn="ctr" eaLnBrk="1" hangingPunct="1"/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225,509</a:t>
            </a: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件</a:t>
            </a:r>
          </a:p>
        </p:txBody>
      </p:sp>
      <p:sp>
        <p:nvSpPr>
          <p:cNvPr id="5123" name="スライド番号プレースホルダー 3">
            <a:extLst>
              <a:ext uri="{FF2B5EF4-FFF2-40B4-BE49-F238E27FC236}">
                <a16:creationId xmlns:a16="http://schemas.microsoft.com/office/drawing/2014/main" id="{9B0DE3B2-DBF0-4A66-A640-1035838F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9B19A0-A8EF-42CC-B26D-EA4E27492960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>
            <a:extLst>
              <a:ext uri="{FF2B5EF4-FFF2-40B4-BE49-F238E27FC236}">
                <a16:creationId xmlns:a16="http://schemas.microsoft.com/office/drawing/2014/main" id="{00303739-8031-4591-8E0F-84BE45CF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6" y="274639"/>
            <a:ext cx="9217025" cy="6034087"/>
          </a:xfrm>
        </p:spPr>
        <p:txBody>
          <a:bodyPr/>
          <a:lstStyle/>
          <a:p>
            <a:pPr algn="ctr" eaLnBrk="1" hangingPunct="1"/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児童虐待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相談対応数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3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lang="ja-JP" altLang="en-US" sz="13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147" name="スライド番号プレースホルダー 3">
            <a:extLst>
              <a:ext uri="{FF2B5EF4-FFF2-40B4-BE49-F238E27FC236}">
                <a16:creationId xmlns:a16="http://schemas.microsoft.com/office/drawing/2014/main" id="{CE6F7236-D23F-421B-A8AF-4D3067F10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87A674-048C-4DFC-954F-70AC435EB866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テキスト ボックス 3">
            <a:extLst>
              <a:ext uri="{FF2B5EF4-FFF2-40B4-BE49-F238E27FC236}">
                <a16:creationId xmlns:a16="http://schemas.microsoft.com/office/drawing/2014/main" id="{21DDF950-E1DA-4726-AE43-442F3728C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4" y="6165850"/>
            <a:ext cx="4283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 dirty="0">
                <a:latin typeface="Arial" panose="020B0604020202020204" pitchFamily="34" charset="0"/>
              </a:rPr>
              <a:t>20</a:t>
            </a:r>
            <a:r>
              <a:rPr lang="en-US" altLang="ja-JP" sz="2800" dirty="0">
                <a:latin typeface="Arial" panose="020B0604020202020204" pitchFamily="34" charset="0"/>
              </a:rPr>
              <a:t>2</a:t>
            </a:r>
            <a:r>
              <a:rPr lang="ja-JP" altLang="en-US" sz="2800" dirty="0">
                <a:latin typeface="Arial" panose="020B0604020202020204" pitchFamily="34" charset="0"/>
              </a:rPr>
              <a:t>４厚生労働省調べ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>
            <a:extLst>
              <a:ext uri="{FF2B5EF4-FFF2-40B4-BE49-F238E27FC236}">
                <a16:creationId xmlns:a16="http://schemas.microsoft.com/office/drawing/2014/main" id="{BE221094-4BFE-415D-AB53-5C403DFD6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274639"/>
            <a:ext cx="11663680" cy="6034087"/>
          </a:xfrm>
        </p:spPr>
        <p:txBody>
          <a:bodyPr/>
          <a:lstStyle/>
          <a:p>
            <a:pPr algn="ctr" eaLnBrk="1" hangingPunct="1"/>
            <a:r>
              <a:rPr lang="ja-JP" altLang="en-US" sz="1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１３．５％</a:t>
            </a:r>
          </a:p>
        </p:txBody>
      </p:sp>
      <p:sp>
        <p:nvSpPr>
          <p:cNvPr id="8195" name="スライド番号プレースホルダー 3">
            <a:extLst>
              <a:ext uri="{FF2B5EF4-FFF2-40B4-BE49-F238E27FC236}">
                <a16:creationId xmlns:a16="http://schemas.microsoft.com/office/drawing/2014/main" id="{E3063634-11EE-42D2-9797-2BDC9A59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B52779-CC70-424B-80C0-1471CC301051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タイトル 1">
            <a:extLst>
              <a:ext uri="{FF2B5EF4-FFF2-40B4-BE49-F238E27FC236}">
                <a16:creationId xmlns:a16="http://schemas.microsoft.com/office/drawing/2014/main" id="{3FC77B5C-976E-4BCB-9F78-25F354755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20" y="274639"/>
            <a:ext cx="11186160" cy="60340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19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７人に</a:t>
            </a:r>
            <a:r>
              <a:rPr lang="en-US" altLang="ja-JP" sz="19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9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9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１人</a:t>
            </a:r>
          </a:p>
        </p:txBody>
      </p:sp>
      <p:sp>
        <p:nvSpPr>
          <p:cNvPr id="10243" name="スライド番号プレースホルダー 3">
            <a:extLst>
              <a:ext uri="{FF2B5EF4-FFF2-40B4-BE49-F238E27FC236}">
                <a16:creationId xmlns:a16="http://schemas.microsoft.com/office/drawing/2014/main" id="{29FDAC9A-5B7A-42B0-BCCF-27B9F175E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B52294-E92C-440A-9CAA-EE1485CBB1CD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タイトル 5">
            <a:extLst>
              <a:ext uri="{FF2B5EF4-FFF2-40B4-BE49-F238E27FC236}">
                <a16:creationId xmlns:a16="http://schemas.microsoft.com/office/drawing/2014/main" id="{DAC1AF52-6BAF-4340-983D-B9CC868F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0" y="0"/>
            <a:ext cx="11348720" cy="6858000"/>
          </a:xfrm>
        </p:spPr>
        <p:txBody>
          <a:bodyPr>
            <a:normAutofit/>
          </a:bodyPr>
          <a:lstStyle/>
          <a:p>
            <a:pPr algn="ctr"/>
            <a:r>
              <a:rPr lang="ja-JP" altLang="en-US" sz="17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こどもの</a:t>
            </a:r>
            <a:r>
              <a:rPr lang="en-US" altLang="ja-JP" sz="17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7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7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貧困率</a:t>
            </a:r>
          </a:p>
        </p:txBody>
      </p:sp>
      <p:sp>
        <p:nvSpPr>
          <p:cNvPr id="9219" name="テキスト ボックス 1">
            <a:extLst>
              <a:ext uri="{FF2B5EF4-FFF2-40B4-BE49-F238E27FC236}">
                <a16:creationId xmlns:a16="http://schemas.microsoft.com/office/drawing/2014/main" id="{43095F29-57BA-49D2-9C59-09D0B8EDB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4" y="6165850"/>
            <a:ext cx="4283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>
                <a:latin typeface="Arial" panose="020B0604020202020204" pitchFamily="34" charset="0"/>
              </a:rPr>
              <a:t>2019</a:t>
            </a:r>
            <a:r>
              <a:rPr lang="zh-TW" altLang="en-US" sz="2800">
                <a:latin typeface="Arial" panose="020B0604020202020204" pitchFamily="34" charset="0"/>
              </a:rPr>
              <a:t>年国民生活基礎調査</a:t>
            </a:r>
            <a:endParaRPr lang="ja-JP" altLang="en-US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タイトル 1">
            <a:extLst>
              <a:ext uri="{FF2B5EF4-FFF2-40B4-BE49-F238E27FC236}">
                <a16:creationId xmlns:a16="http://schemas.microsoft.com/office/drawing/2014/main" id="{8369DCCE-F13C-48F6-AE0A-C7DE8AEED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" y="274639"/>
            <a:ext cx="11826240" cy="6034087"/>
          </a:xfrm>
        </p:spPr>
        <p:txBody>
          <a:bodyPr/>
          <a:lstStyle/>
          <a:p>
            <a:pPr algn="ctr" eaLnBrk="1" hangingPunct="1"/>
            <a:r>
              <a:rPr lang="ja-JP" altLang="en-US" sz="1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５０．８％</a:t>
            </a:r>
          </a:p>
        </p:txBody>
      </p:sp>
      <p:sp>
        <p:nvSpPr>
          <p:cNvPr id="11267" name="スライド番号プレースホルダー 3">
            <a:extLst>
              <a:ext uri="{FF2B5EF4-FFF2-40B4-BE49-F238E27FC236}">
                <a16:creationId xmlns:a16="http://schemas.microsoft.com/office/drawing/2014/main" id="{BBE01F71-8D43-48A5-BA37-1C3EAC1A8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E3E80B-18FF-4CD3-9BDC-86A99C338373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タイトル 5">
            <a:extLst>
              <a:ext uri="{FF2B5EF4-FFF2-40B4-BE49-F238E27FC236}">
                <a16:creationId xmlns:a16="http://schemas.microsoft.com/office/drawing/2014/main" id="{51D2BC34-F4FB-44BC-A8C2-1BD6ABC0A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11785600" cy="6858000"/>
          </a:xfrm>
        </p:spPr>
        <p:txBody>
          <a:bodyPr>
            <a:normAutofit/>
          </a:bodyPr>
          <a:lstStyle/>
          <a:p>
            <a:pPr algn="ctr"/>
            <a:r>
              <a:rPr lang="ja-JP" altLang="en-US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ひとり親世帯</a:t>
            </a:r>
            <a:r>
              <a:rPr lang="en-US" altLang="ja-JP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貧困率</a:t>
            </a:r>
          </a:p>
        </p:txBody>
      </p:sp>
      <p:sp>
        <p:nvSpPr>
          <p:cNvPr id="12291" name="テキスト ボックス 1">
            <a:extLst>
              <a:ext uri="{FF2B5EF4-FFF2-40B4-BE49-F238E27FC236}">
                <a16:creationId xmlns:a16="http://schemas.microsoft.com/office/drawing/2014/main" id="{C8CA2A93-0350-45ED-B49C-BB379797B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953" y="6183861"/>
            <a:ext cx="98481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2800" dirty="0">
                <a:latin typeface="Arial" panose="020B0604020202020204" pitchFamily="34" charset="0"/>
              </a:rPr>
              <a:t>厚生労働省「平成３０年　全国ひとり親世帯等調査結果の概要」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5">
            <a:extLst>
              <a:ext uri="{FF2B5EF4-FFF2-40B4-BE49-F238E27FC236}">
                <a16:creationId xmlns:a16="http://schemas.microsoft.com/office/drawing/2014/main" id="{75DFAD6E-B913-41E9-B3B3-A97E3182A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1"/>
            <a:ext cx="9007475" cy="6742113"/>
          </a:xfrm>
        </p:spPr>
        <p:txBody>
          <a:bodyPr/>
          <a:lstStyle/>
          <a:p>
            <a:r>
              <a:rPr lang="ja-JP" altLang="en-US" sz="11000"/>
              <a:t>精神障害者</a:t>
            </a:r>
            <a:r>
              <a:rPr lang="en-US" altLang="ja-JP" sz="11000"/>
              <a:t/>
            </a:r>
            <a:br>
              <a:rPr lang="en-US" altLang="ja-JP" sz="11000"/>
            </a:br>
            <a:r>
              <a:rPr lang="ja-JP" altLang="en-US" sz="11000"/>
              <a:t>の数</a:t>
            </a:r>
            <a:r>
              <a:rPr lang="en-US" altLang="ja-JP" sz="11000"/>
              <a:t/>
            </a:r>
            <a:br>
              <a:rPr lang="en-US" altLang="ja-JP" sz="11000"/>
            </a:br>
            <a:r>
              <a:rPr lang="ja-JP" altLang="en-US" sz="11000"/>
              <a:t>４１９．３万人</a:t>
            </a:r>
          </a:p>
        </p:txBody>
      </p:sp>
      <p:pic>
        <p:nvPicPr>
          <p:cNvPr id="13315" name="図 1">
            <a:extLst>
              <a:ext uri="{FF2B5EF4-FFF2-40B4-BE49-F238E27FC236}">
                <a16:creationId xmlns:a16="http://schemas.microsoft.com/office/drawing/2014/main" id="{C73C348C-C735-4C8E-9168-969078FDF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6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番号プレースホルダー 3">
            <a:extLst>
              <a:ext uri="{FF2B5EF4-FFF2-40B4-BE49-F238E27FC236}">
                <a16:creationId xmlns:a16="http://schemas.microsoft.com/office/drawing/2014/main" id="{6C087384-845E-4163-9D35-E51BA551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ED111E-3F97-43CA-91F2-67E9526C4897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タイトル 5">
            <a:extLst>
              <a:ext uri="{FF2B5EF4-FFF2-40B4-BE49-F238E27FC236}">
                <a16:creationId xmlns:a16="http://schemas.microsoft.com/office/drawing/2014/main" id="{93336007-FC07-474D-8752-1EBCD6C0AD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3680" y="0"/>
            <a:ext cx="11866880" cy="6858000"/>
          </a:xfrm>
        </p:spPr>
        <p:txBody>
          <a:bodyPr>
            <a:normAutofit/>
          </a:bodyPr>
          <a:lstStyle/>
          <a:p>
            <a:pPr algn="ctr"/>
            <a:r>
              <a:rPr lang="ja-JP" altLang="en-US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２５９．９万円</a:t>
            </a:r>
            <a: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全国４７位</a:t>
            </a:r>
            <a: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令和６年</a:t>
            </a:r>
            <a: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令和６年賃金構造基本統計調査より</a:t>
            </a:r>
            <a:endParaRPr lang="ja-JP" altLang="en-US" sz="16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3">
            <a:extLst>
              <a:ext uri="{FF2B5EF4-FFF2-40B4-BE49-F238E27FC236}">
                <a16:creationId xmlns:a16="http://schemas.microsoft.com/office/drawing/2014/main" id="{A2139CAD-C522-4E2C-893B-7134BB61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A9AE1F-37DB-431F-8D06-DEDCB399D526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タイトル 1">
            <a:extLst>
              <a:ext uri="{FF2B5EF4-FFF2-40B4-BE49-F238E27FC236}">
                <a16:creationId xmlns:a16="http://schemas.microsoft.com/office/drawing/2014/main" id="{CDBA04B5-9594-4803-8584-C0DBA9D410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274639"/>
            <a:ext cx="11297920" cy="60340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青森県平均収入</a:t>
            </a:r>
            <a: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en-US" altLang="ja-JP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全国平均</a:t>
            </a:r>
            <a:r>
              <a:rPr lang="en-US" altLang="ja-JP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311</a:t>
            </a:r>
            <a:r>
              <a:rPr lang="ja-JP" altLang="en-US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万円</a:t>
            </a:r>
            <a:r>
              <a:rPr lang="en-US" altLang="ja-JP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lang="ja-JP" altLang="en-US" sz="115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番号プレースホルダー 3">
            <a:extLst>
              <a:ext uri="{FF2B5EF4-FFF2-40B4-BE49-F238E27FC236}">
                <a16:creationId xmlns:a16="http://schemas.microsoft.com/office/drawing/2014/main" id="{9A64F33C-B9D3-4950-9467-B5B9AAC8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8D1BCD-26C7-4D37-907C-80098CF73C00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タイトル 5">
            <a:extLst>
              <a:ext uri="{FF2B5EF4-FFF2-40B4-BE49-F238E27FC236}">
                <a16:creationId xmlns:a16="http://schemas.microsoft.com/office/drawing/2014/main" id="{DE328AC8-09C3-46A0-A346-474203AA642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92262" y="0"/>
            <a:ext cx="9007475" cy="6092825"/>
          </a:xfrm>
        </p:spPr>
        <p:txBody>
          <a:bodyPr/>
          <a:lstStyle/>
          <a:p>
            <a:pPr algn="ctr"/>
            <a:r>
              <a:rPr lang="ja-JP" altLang="en-US" sz="9600" dirty="0">
                <a:latin typeface="ＭＳ Ｐゴシック" panose="020B0600070205080204" pitchFamily="50" charset="-128"/>
              </a:rPr>
              <a:t>地域みんなで</a:t>
            </a:r>
            <a:r>
              <a:rPr lang="en-US" altLang="ja-JP" sz="9600" dirty="0">
                <a:latin typeface="ＭＳ Ｐゴシック" panose="020B0600070205080204" pitchFamily="50" charset="-128"/>
              </a:rPr>
              <a:t/>
            </a:r>
            <a:br>
              <a:rPr lang="en-US" altLang="ja-JP" sz="9600" dirty="0">
                <a:latin typeface="ＭＳ Ｐゴシック" panose="020B0600070205080204" pitchFamily="50" charset="-128"/>
              </a:rPr>
            </a:br>
            <a:r>
              <a:rPr lang="ja-JP" altLang="en-US" sz="9600" dirty="0">
                <a:latin typeface="ＭＳ Ｐゴシック" panose="020B0600070205080204" pitchFamily="50" charset="-128"/>
              </a:rPr>
              <a:t>支えあう仕組みづくりが急務！</a:t>
            </a:r>
            <a:endParaRPr lang="ja-JP" altLang="en-US" sz="13800" dirty="0">
              <a:latin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DC1FF0-595C-48A1-9A6C-6CBA2992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560" y="340533"/>
            <a:ext cx="10312400" cy="174226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ja-JP" altLang="en-US" sz="3958" dirty="0"/>
              <a:t>一般社団法人みらいねっと弘前</a:t>
            </a:r>
            <a:r>
              <a:rPr lang="en-US" altLang="ja-JP" sz="3958" dirty="0"/>
              <a:t/>
            </a:r>
            <a:br>
              <a:rPr lang="en-US" altLang="ja-JP" sz="3958" dirty="0"/>
            </a:br>
            <a:r>
              <a:rPr lang="en-US" altLang="ja-JP" sz="3958" dirty="0"/>
              <a:t>(</a:t>
            </a:r>
            <a:r>
              <a:rPr lang="ja-JP" altLang="en-US" sz="3958" dirty="0"/>
              <a:t>令和</a:t>
            </a:r>
            <a:r>
              <a:rPr lang="en-US" altLang="ja-JP" sz="3958" dirty="0"/>
              <a:t>2</a:t>
            </a:r>
            <a:r>
              <a:rPr lang="ja-JP" altLang="en-US" sz="3958" dirty="0"/>
              <a:t>年</a:t>
            </a:r>
            <a:r>
              <a:rPr lang="en-US" altLang="ja-JP" sz="3958" dirty="0"/>
              <a:t>4</a:t>
            </a:r>
            <a:r>
              <a:rPr lang="ja-JP" altLang="en-US" sz="3958" dirty="0"/>
              <a:t>月</a:t>
            </a:r>
            <a:r>
              <a:rPr lang="en-US" altLang="ja-JP" sz="3958" dirty="0"/>
              <a:t>1</a:t>
            </a:r>
            <a:r>
              <a:rPr lang="ja-JP" altLang="en-US" sz="3958" dirty="0"/>
              <a:t>日設立</a:t>
            </a:r>
            <a:r>
              <a:rPr lang="en-US" altLang="ja-JP" sz="3958" dirty="0"/>
              <a:t>)</a:t>
            </a:r>
            <a:endParaRPr lang="ja-JP" altLang="en-US" sz="3958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CD2824-8787-4F9B-A8C9-1AD8227F0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20" y="2238123"/>
            <a:ext cx="11104879" cy="47467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ja-JP" altLang="en-US" sz="3958" dirty="0"/>
              <a:t>持続可能な自然環境の整備</a:t>
            </a:r>
            <a:endParaRPr lang="en-US" altLang="ja-JP" sz="3958" dirty="0"/>
          </a:p>
          <a:p>
            <a:pPr>
              <a:defRPr/>
            </a:pPr>
            <a:r>
              <a:rPr lang="ja-JP" altLang="en-US" sz="3958" dirty="0"/>
              <a:t>地域再生エネルギーの推進</a:t>
            </a:r>
          </a:p>
          <a:p>
            <a:pPr>
              <a:defRPr/>
            </a:pPr>
            <a:r>
              <a:rPr lang="ja-JP" altLang="en-US" sz="3958" dirty="0"/>
              <a:t>食と農業の推進事業</a:t>
            </a:r>
          </a:p>
          <a:p>
            <a:pPr>
              <a:defRPr/>
            </a:pPr>
            <a:r>
              <a:rPr lang="ja-JP" altLang="en-US" sz="3958" dirty="0"/>
              <a:t>子どもの健全育成や貧困対策事業</a:t>
            </a:r>
            <a:endParaRPr lang="en-US" altLang="ja-JP" sz="3958" dirty="0"/>
          </a:p>
          <a:p>
            <a:pPr>
              <a:defRPr/>
            </a:pPr>
            <a:r>
              <a:rPr lang="ja-JP" altLang="en-US" sz="3958" dirty="0"/>
              <a:t>地域振興や新たな拠点づくり事業</a:t>
            </a:r>
            <a:endParaRPr lang="en-US" altLang="ja-JP" sz="3958" dirty="0"/>
          </a:p>
          <a:p>
            <a:pPr>
              <a:defRPr/>
            </a:pPr>
            <a:r>
              <a:rPr lang="ja-JP" altLang="en-US" sz="3958" dirty="0"/>
              <a:t>新しいライフスタイルの確立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9DD139-0B62-477B-9771-358AC156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511" y="0"/>
            <a:ext cx="8042456" cy="87649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ja-JP" altLang="en-US" sz="4839" dirty="0"/>
              <a:t>青森県の実情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26B7E9-1A7A-480B-B5D7-0AF24E720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0" y="743248"/>
            <a:ext cx="11308080" cy="611475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短命県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生活習慣病の増加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運動不足、喫煙率の多さ、インスタント食品の多さ、飲酒率の高さ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野菜の摂取量の低さ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農家の担い手不足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子どもたちの現状</a:t>
            </a:r>
            <a:endParaRPr lang="en-US" altLang="ja-JP" sz="4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孤食、小食、欠食、食生活の乱れ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外食の多さ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アレルギー等の課題</a:t>
            </a:r>
            <a:endParaRPr lang="en-US" altLang="ja-JP" sz="3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defRPr/>
            </a:pPr>
            <a:r>
              <a:rPr lang="ja-JP" altLang="en-US" sz="3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肥満率の高さ</a:t>
            </a:r>
            <a:endParaRPr lang="en-US" altLang="ja-JP" sz="3544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タイトル 1">
            <a:extLst>
              <a:ext uri="{FF2B5EF4-FFF2-40B4-BE49-F238E27FC236}">
                <a16:creationId xmlns:a16="http://schemas.microsoft.com/office/drawing/2014/main" id="{35471A1C-83A2-4338-AFFD-732F17B7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774" y="1"/>
            <a:ext cx="8042456" cy="1143000"/>
          </a:xfrm>
        </p:spPr>
        <p:txBody>
          <a:bodyPr/>
          <a:lstStyle/>
          <a:p>
            <a:pPr algn="ctr"/>
            <a:r>
              <a:rPr lang="ja-JP" altLang="en-US" dirty="0"/>
              <a:t>①こども農業部</a:t>
            </a:r>
            <a:r>
              <a:rPr lang="ja-JP" altLang="en-US" dirty="0" smtClean="0"/>
              <a:t>の</a:t>
            </a:r>
            <a:r>
              <a:rPr lang="ja-JP" altLang="en-US" dirty="0"/>
              <a:t>取組</a:t>
            </a:r>
            <a:endParaRPr lang="ja-JP" altLang="en-US" dirty="0"/>
          </a:p>
        </p:txBody>
      </p:sp>
      <p:sp>
        <p:nvSpPr>
          <p:cNvPr id="36867" name="テキスト プレースホルダー 2">
            <a:extLst>
              <a:ext uri="{FF2B5EF4-FFF2-40B4-BE49-F238E27FC236}">
                <a16:creationId xmlns:a16="http://schemas.microsoft.com/office/drawing/2014/main" id="{79D18F97-1BD5-4F08-BDB5-35C3F90D8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5858" y="1023514"/>
            <a:ext cx="2203088" cy="485627"/>
          </a:xfrm>
        </p:spPr>
        <p:txBody>
          <a:bodyPr/>
          <a:lstStyle/>
          <a:p>
            <a:pPr algn="ctr"/>
            <a:r>
              <a:rPr lang="ja-JP" altLang="en-US" dirty="0"/>
              <a:t>メンバー</a:t>
            </a:r>
          </a:p>
        </p:txBody>
      </p:sp>
      <p:sp>
        <p:nvSpPr>
          <p:cNvPr id="36868" name="テキスト プレースホルダー 4">
            <a:extLst>
              <a:ext uri="{FF2B5EF4-FFF2-40B4-BE49-F238E27FC236}">
                <a16:creationId xmlns:a16="http://schemas.microsoft.com/office/drawing/2014/main" id="{6C4C2B01-369F-43EF-BCFE-04B9B3EF8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72502" y="1035412"/>
            <a:ext cx="2377794" cy="485627"/>
          </a:xfrm>
        </p:spPr>
        <p:txBody>
          <a:bodyPr/>
          <a:lstStyle/>
          <a:p>
            <a:pPr algn="ctr"/>
            <a:r>
              <a:rPr lang="ja-JP" altLang="en-US" dirty="0"/>
              <a:t>餅つき</a:t>
            </a:r>
          </a:p>
        </p:txBody>
      </p:sp>
      <p:sp>
        <p:nvSpPr>
          <p:cNvPr id="36869" name="テキスト プレースホルダー 2">
            <a:extLst>
              <a:ext uri="{FF2B5EF4-FFF2-40B4-BE49-F238E27FC236}">
                <a16:creationId xmlns:a16="http://schemas.microsoft.com/office/drawing/2014/main" id="{6721F8C5-7B05-46FD-AA64-2192357A4AED}"/>
              </a:ext>
            </a:extLst>
          </p:cNvPr>
          <p:cNvSpPr txBox="1">
            <a:spLocks/>
          </p:cNvSpPr>
          <p:nvPr/>
        </p:nvSpPr>
        <p:spPr bwMode="auto">
          <a:xfrm>
            <a:off x="1019448" y="898750"/>
            <a:ext cx="2203088" cy="48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44" tIns="45121" rIns="90244" bIns="45121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392113" indent="-150813">
              <a:spcBef>
                <a:spcPct val="20000"/>
              </a:spcBef>
              <a:buFont typeface="Arial" panose="020B0604020202020204" pitchFamily="34" charset="0"/>
              <a:buChar char="–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603250" indent="-120650">
              <a:spcBef>
                <a:spcPct val="20000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846138" indent="-120650">
              <a:spcBef>
                <a:spcPct val="20000"/>
              </a:spcBef>
              <a:buFont typeface="Arial" panose="020B0604020202020204" pitchFamily="34" charset="0"/>
              <a:buChar char="–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087438" indent="-120650">
              <a:spcBef>
                <a:spcPct val="20000"/>
              </a:spcBef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5446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0018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4590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29162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ja-JP" altLang="en-US" sz="2425" b="1" dirty="0"/>
              <a:t>干し柿づくり</a:t>
            </a:r>
          </a:p>
        </p:txBody>
      </p:sp>
      <p:pic>
        <p:nvPicPr>
          <p:cNvPr id="5" name="コンテンツ プレースホルダー 4" descr="屋外, 人, 草, グループ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C005C41-6252-F6E7-66D9-C9D73F0B18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063" y="1521039"/>
            <a:ext cx="4912784" cy="3684588"/>
          </a:xfrm>
        </p:spPr>
      </p:pic>
      <p:pic>
        <p:nvPicPr>
          <p:cNvPr id="36870" name="コンテンツ プレースホルダー 11">
            <a:extLst>
              <a:ext uri="{FF2B5EF4-FFF2-40B4-BE49-F238E27FC236}">
                <a16:creationId xmlns:a16="http://schemas.microsoft.com/office/drawing/2014/main" id="{10CA515F-9C52-4124-A734-6F202CB3C2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8" y="1509141"/>
            <a:ext cx="3464972" cy="468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コンテンツ プレースホルダー 8" descr="人, 屋内, 建物, 男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A76929C-AA6B-3FFC-E347-D54F371BF80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701" y="1586706"/>
            <a:ext cx="3392299" cy="460910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1">
            <a:extLst>
              <a:ext uri="{FF2B5EF4-FFF2-40B4-BE49-F238E27FC236}">
                <a16:creationId xmlns:a16="http://schemas.microsoft.com/office/drawing/2014/main" id="{598F3EC1-39BF-471F-AC61-4529C8000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774" y="1"/>
            <a:ext cx="8042456" cy="1143000"/>
          </a:xfrm>
        </p:spPr>
        <p:txBody>
          <a:bodyPr/>
          <a:lstStyle/>
          <a:p>
            <a:pPr algn="ctr"/>
            <a:r>
              <a:rPr lang="ja-JP" altLang="en-US" dirty="0"/>
              <a:t>①こども農業部</a:t>
            </a:r>
            <a:r>
              <a:rPr lang="ja-JP" altLang="en-US" dirty="0" smtClean="0"/>
              <a:t>の</a:t>
            </a:r>
            <a:r>
              <a:rPr lang="ja-JP" altLang="en-US" dirty="0"/>
              <a:t>取組</a:t>
            </a:r>
            <a:endParaRPr lang="ja-JP" altLang="en-US" dirty="0"/>
          </a:p>
        </p:txBody>
      </p:sp>
      <p:sp>
        <p:nvSpPr>
          <p:cNvPr id="37891" name="テキスト プレースホルダー 2">
            <a:extLst>
              <a:ext uri="{FF2B5EF4-FFF2-40B4-BE49-F238E27FC236}">
                <a16:creationId xmlns:a16="http://schemas.microsoft.com/office/drawing/2014/main" id="{FE2EDAFE-C13F-4A84-AD43-E1F0D2823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015" y="900187"/>
            <a:ext cx="2203088" cy="485627"/>
          </a:xfrm>
        </p:spPr>
        <p:txBody>
          <a:bodyPr/>
          <a:lstStyle/>
          <a:p>
            <a:pPr algn="ctr"/>
            <a:r>
              <a:rPr lang="ja-JP" altLang="en-US" dirty="0"/>
              <a:t>みそづくり</a:t>
            </a:r>
          </a:p>
        </p:txBody>
      </p:sp>
      <p:pic>
        <p:nvPicPr>
          <p:cNvPr id="37892" name="コンテンツ プレースホルダー 7">
            <a:extLst>
              <a:ext uri="{FF2B5EF4-FFF2-40B4-BE49-F238E27FC236}">
                <a16:creationId xmlns:a16="http://schemas.microsoft.com/office/drawing/2014/main" id="{109B9349-0560-4E91-9043-EA825815C26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276" y="1498337"/>
            <a:ext cx="3821199" cy="5101302"/>
          </a:xfrm>
        </p:spPr>
      </p:pic>
      <p:sp>
        <p:nvSpPr>
          <p:cNvPr id="37893" name="テキスト プレースホルダー 4">
            <a:extLst>
              <a:ext uri="{FF2B5EF4-FFF2-40B4-BE49-F238E27FC236}">
                <a16:creationId xmlns:a16="http://schemas.microsoft.com/office/drawing/2014/main" id="{6EF51634-8AFA-4A07-8565-3D76BEB8B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07103" y="900186"/>
            <a:ext cx="2377794" cy="485627"/>
          </a:xfrm>
        </p:spPr>
        <p:txBody>
          <a:bodyPr/>
          <a:lstStyle/>
          <a:p>
            <a:pPr algn="ctr"/>
            <a:r>
              <a:rPr lang="ja-JP" altLang="en-US" dirty="0"/>
              <a:t>稲刈り</a:t>
            </a:r>
          </a:p>
        </p:txBody>
      </p:sp>
      <p:pic>
        <p:nvPicPr>
          <p:cNvPr id="37894" name="コンテンツ プレースホルダー 9">
            <a:extLst>
              <a:ext uri="{FF2B5EF4-FFF2-40B4-BE49-F238E27FC236}">
                <a16:creationId xmlns:a16="http://schemas.microsoft.com/office/drawing/2014/main" id="{86CE0091-2974-46D1-B574-1E082EADDB71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0522" y="1480570"/>
            <a:ext cx="3821199" cy="5101302"/>
          </a:xfrm>
        </p:spPr>
      </p:pic>
      <p:sp>
        <p:nvSpPr>
          <p:cNvPr id="37895" name="テキスト プレースホルダー 2">
            <a:extLst>
              <a:ext uri="{FF2B5EF4-FFF2-40B4-BE49-F238E27FC236}">
                <a16:creationId xmlns:a16="http://schemas.microsoft.com/office/drawing/2014/main" id="{998F21D1-02C7-4167-A54E-3507A9A19A4F}"/>
              </a:ext>
            </a:extLst>
          </p:cNvPr>
          <p:cNvSpPr txBox="1">
            <a:spLocks/>
          </p:cNvSpPr>
          <p:nvPr/>
        </p:nvSpPr>
        <p:spPr bwMode="auto">
          <a:xfrm>
            <a:off x="9015682" y="900186"/>
            <a:ext cx="2203088" cy="48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44" tIns="45121" rIns="90244" bIns="45121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392113" indent="-150813">
              <a:spcBef>
                <a:spcPct val="20000"/>
              </a:spcBef>
              <a:buFont typeface="Arial" panose="020B0604020202020204" pitchFamily="34" charset="0"/>
              <a:buChar char="–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603250" indent="-120650">
              <a:spcBef>
                <a:spcPct val="20000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846138" indent="-120650">
              <a:spcBef>
                <a:spcPct val="20000"/>
              </a:spcBef>
              <a:buFont typeface="Arial" panose="020B0604020202020204" pitchFamily="34" charset="0"/>
              <a:buChar char="–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087438" indent="-120650">
              <a:spcBef>
                <a:spcPct val="20000"/>
              </a:spcBef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5446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0018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4590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2916238" indent="-120650" defTabSz="2413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ja-JP" altLang="en-US" sz="2425" b="1" dirty="0"/>
              <a:t>りんご収穫</a:t>
            </a:r>
          </a:p>
        </p:txBody>
      </p:sp>
      <p:pic>
        <p:nvPicPr>
          <p:cNvPr id="37896" name="コンテンツ プレースホルダー 8">
            <a:extLst>
              <a:ext uri="{FF2B5EF4-FFF2-40B4-BE49-F238E27FC236}">
                <a16:creationId xmlns:a16="http://schemas.microsoft.com/office/drawing/2014/main" id="{82CECF59-A378-4D7E-B3F3-07E624D072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768" y="1498337"/>
            <a:ext cx="3825019" cy="510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の周りに集まっている人達&#10;&#10;AI 生成コンテンツは誤りを含む可能性があります。">
            <a:extLst>
              <a:ext uri="{FF2B5EF4-FFF2-40B4-BE49-F238E27FC236}">
                <a16:creationId xmlns:a16="http://schemas.microsoft.com/office/drawing/2014/main" id="{85334255-8787-D3EB-9AAC-9D006DB650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44625"/>
            <a:ext cx="5291666" cy="3968749"/>
          </a:xfrm>
          <a:prstGeom prst="rect">
            <a:avLst/>
          </a:prstGeom>
        </p:spPr>
      </p:pic>
      <p:pic>
        <p:nvPicPr>
          <p:cNvPr id="1028" name="Picture 4" descr="9人、キャンプをしている人、テキストの画像のようです">
            <a:extLst>
              <a:ext uri="{FF2B5EF4-FFF2-40B4-BE49-F238E27FC236}">
                <a16:creationId xmlns:a16="http://schemas.microsoft.com/office/drawing/2014/main" id="{98ECB4F9-7D0B-D4C9-F0C0-FEE4DB3DC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65" y="1444625"/>
            <a:ext cx="5291667" cy="396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922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人, 屋内, 立つ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32FA98A-5D1F-1427-6AB8-1B6A824D3C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43480"/>
            <a:ext cx="5294716" cy="397103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C7FFE4D9-4BF5-44DE-B5B9-34EB1F8E4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1443482"/>
            <a:ext cx="5294715" cy="397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63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7">
            <a:extLst>
              <a:ext uri="{FF2B5EF4-FFF2-40B4-BE49-F238E27FC236}">
                <a16:creationId xmlns:a16="http://schemas.microsoft.com/office/drawing/2014/main" id="{99D1FD2A-2BBA-4B7A-80E4-09314FE251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ABA0C7E-93B4-4B4A-A65C-B31FC7FF75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77" r="2882" b="-2"/>
          <a:stretch>
            <a:fillRect/>
          </a:stretch>
        </p:blipFill>
        <p:spPr>
          <a:xfrm>
            <a:off x="321731" y="557189"/>
            <a:ext cx="7086768" cy="574361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A8C354D-AB01-4219-89F3-C188DBBA7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3"/>
          <a:stretch>
            <a:fillRect/>
          </a:stretch>
        </p:blipFill>
        <p:spPr>
          <a:xfrm>
            <a:off x="7601026" y="557189"/>
            <a:ext cx="4269242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71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82269-00D5-CC61-B9A1-17D69902C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D1FD2A-2BBA-4B7A-80E4-09314FE251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 descr="屋外, 人, 水, 川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D7529E6-9B38-5527-C2B0-54A04F045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r="-2" b="-2"/>
          <a:stretch>
            <a:fillRect/>
          </a:stretch>
        </p:blipFill>
        <p:spPr>
          <a:xfrm>
            <a:off x="321731" y="557189"/>
            <a:ext cx="7086768" cy="5743618"/>
          </a:xfrm>
          <a:prstGeom prst="rect">
            <a:avLst/>
          </a:prstGeom>
        </p:spPr>
      </p:pic>
      <p:pic>
        <p:nvPicPr>
          <p:cNvPr id="5" name="図 4" descr="屋外に立っている子供たち&#10;&#10;AI 生成コンテンツは誤りを含む可能性があります。">
            <a:extLst>
              <a:ext uri="{FF2B5EF4-FFF2-40B4-BE49-F238E27FC236}">
                <a16:creationId xmlns:a16="http://schemas.microsoft.com/office/drawing/2014/main" id="{9283BADD-55AD-5843-F161-32F180300A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r="21251" b="-2"/>
          <a:stretch>
            <a:fillRect/>
          </a:stretch>
        </p:blipFill>
        <p:spPr>
          <a:xfrm>
            <a:off x="7601026" y="557189"/>
            <a:ext cx="4269242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25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2" name="Rectangle 11271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4" name="Rectangle 11273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76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78" name="Oval 11277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80" name="Arc 11279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66" name="タイトル 1">
            <a:extLst>
              <a:ext uri="{FF2B5EF4-FFF2-40B4-BE49-F238E27FC236}">
                <a16:creationId xmlns:a16="http://schemas.microsoft.com/office/drawing/2014/main" id="{8369DCCE-F13C-48F6-AE0A-C7DE8AEED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ja-JP" altLang="en-US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子ども居場所づくり</a:t>
            </a:r>
            <a:r>
              <a:rPr lang="en-US" altLang="ja-JP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ja-JP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ja-JP" altLang="en-US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支援ネットワーク事業</a:t>
            </a:r>
          </a:p>
        </p:txBody>
      </p:sp>
      <p:sp>
        <p:nvSpPr>
          <p:cNvPr id="11267" name="スライド番号プレースホルダー 3">
            <a:extLst>
              <a:ext uri="{FF2B5EF4-FFF2-40B4-BE49-F238E27FC236}">
                <a16:creationId xmlns:a16="http://schemas.microsoft.com/office/drawing/2014/main" id="{BBE01F71-8D43-48A5-BA37-1C3EAC1A8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fld id="{A1E3E80B-18FF-4CD3-9BDC-86A99C338373}" type="slidenum">
              <a:rPr lang="en-US" altLang="ja-JP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rPr>
              <a:pPr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t>24</a:t>
            </a:fld>
            <a:endParaRPr lang="en-US" altLang="ja-JP" sz="1200">
              <a:solidFill>
                <a:schemeClr val="tx1">
                  <a:tint val="7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758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6FD7F5-849A-48DF-A86F-CF4C79CE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48" y="233680"/>
            <a:ext cx="11474132" cy="81280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ネットワーク加盟団体</a:t>
            </a:r>
            <a:r>
              <a:rPr kumimoji="1" lang="en-US" altLang="ja-JP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２８</a:t>
            </a:r>
            <a:r>
              <a:rPr kumimoji="1"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団体</a:t>
            </a:r>
            <a:r>
              <a:rPr kumimoji="1" lang="en-US" altLang="ja-JP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6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6FE5036-F6D6-43CD-A08C-835F0563B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8372" y="1229360"/>
            <a:ext cx="11813628" cy="5709919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子ども食堂すこやかプロジェクト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サンこども園スマイルサンこども食堂</a:t>
            </a: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弘前こども☆応援隊マザーフィールド</a:t>
            </a: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ひろさき親と子の不登校ほっとスぺ</a:t>
            </a:r>
            <a:r>
              <a:rPr lang="en-US" altLang="ja-JP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スきみだけ</a:t>
            </a: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おやこコラーニングスペース</a:t>
            </a:r>
            <a:r>
              <a:rPr lang="en-US" altLang="ja-JP" sz="44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cotto</a:t>
            </a:r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こどもレストランあっぷる　　　　　東地区ちいきの絆食堂</a:t>
            </a: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一般社団法人プラシア　　　　　　　弘前市母子寡婦福祉会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弘前乳児院　　　　　　　　　　　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サタデー☆クラブ                           こもも</a:t>
            </a:r>
            <a:r>
              <a:rPr lang="en-US" altLang="ja-JP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cafe</a:t>
            </a: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弘前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みんなの食堂おいでえーる　　　　　黒石こども食堂　　　　　　　　　　あさひ寺子屋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1500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6FD7F5-849A-48DF-A86F-CF4C79CE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48" y="233680"/>
            <a:ext cx="11474132" cy="1031240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ネットワーク会議の定期開催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6FE5036-F6D6-43CD-A08C-835F0563B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441" y="1547495"/>
            <a:ext cx="4453332" cy="5076825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各団体の情報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交換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・助成金等の情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報提供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・フードバンク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からの提供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・イベント協力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265D3CDB-9597-49F4-B19E-0EDCBA59E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73" y="1264920"/>
            <a:ext cx="7161212" cy="5370909"/>
          </a:xfrm>
        </p:spPr>
      </p:pic>
    </p:spTree>
    <p:extLst>
      <p:ext uri="{BB962C8B-B14F-4D97-AF65-F5344CB8AC3E}">
        <p14:creationId xmlns:p14="http://schemas.microsoft.com/office/powerpoint/2010/main" val="159353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6FD7F5-849A-48DF-A86F-CF4C79CE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48" y="233680"/>
            <a:ext cx="11474132" cy="1031240"/>
          </a:xfrm>
        </p:spPr>
        <p:txBody>
          <a:bodyPr>
            <a:normAutofit/>
          </a:bodyPr>
          <a:lstStyle/>
          <a:p>
            <a:pPr algn="ctr"/>
            <a:r>
              <a:rPr lang="ja-JP" altLang="en-US" sz="6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子ども居場所実践研修会</a:t>
            </a:r>
            <a:endParaRPr kumimoji="1" lang="ja-JP" altLang="en-US" sz="6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6FE5036-F6D6-43CD-A08C-835F0563B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719" y="1312227"/>
            <a:ext cx="5063419" cy="5312093"/>
          </a:xfrm>
        </p:spPr>
        <p:txBody>
          <a:bodyPr>
            <a:normAutofit lnSpcReduction="10000"/>
          </a:bodyPr>
          <a:lstStyle/>
          <a:p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実際にこども食堂をつくりたい方向けの研修会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・現場実習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・財源の確保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・場所の確保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・安全性と食の取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り扱い</a:t>
            </a:r>
            <a:endParaRPr lang="en-US" altLang="ja-JP" sz="4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26" name="Picture 2" descr="1人以上、立っている人の画像のようです">
            <a:extLst>
              <a:ext uri="{FF2B5EF4-FFF2-40B4-BE49-F238E27FC236}">
                <a16:creationId xmlns:a16="http://schemas.microsoft.com/office/drawing/2014/main" id="{DB4723A3-65C1-423D-BA64-D891594B39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39" y="1264920"/>
            <a:ext cx="6804165" cy="38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9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チラシ前面JPEG">
            <a:extLst>
              <a:ext uri="{FF2B5EF4-FFF2-40B4-BE49-F238E27FC236}">
                <a16:creationId xmlns:a16="http://schemas.microsoft.com/office/drawing/2014/main" id="{22348074-9ECB-4DF6-A01B-5E3A683440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71" y="0"/>
            <a:ext cx="4852987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41F383-C966-4748-9F5D-4D0D96EFA7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485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98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3">
            <a:extLst>
              <a:ext uri="{FF2B5EF4-FFF2-40B4-BE49-F238E27FC236}">
                <a16:creationId xmlns:a16="http://schemas.microsoft.com/office/drawing/2014/main" id="{A2139CAD-C522-4E2C-893B-7134BB61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A9AE1F-37DB-431F-8D06-DEDCB399D526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タイトル 1">
            <a:extLst>
              <a:ext uri="{FF2B5EF4-FFF2-40B4-BE49-F238E27FC236}">
                <a16:creationId xmlns:a16="http://schemas.microsoft.com/office/drawing/2014/main" id="{CDBA04B5-9594-4803-8584-C0DBA9D410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274639"/>
            <a:ext cx="11297920" cy="60340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子どもの居場所</a:t>
            </a:r>
            <a:r>
              <a:rPr lang="en-US" altLang="ja-JP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紹介チラシの</a:t>
            </a:r>
            <a:r>
              <a:rPr lang="en-US" altLang="ja-JP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作成・配布</a:t>
            </a:r>
          </a:p>
        </p:txBody>
      </p:sp>
    </p:spTree>
    <p:extLst>
      <p:ext uri="{BB962C8B-B14F-4D97-AF65-F5344CB8AC3E}">
        <p14:creationId xmlns:p14="http://schemas.microsoft.com/office/powerpoint/2010/main" val="2903564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図 1">
            <a:extLst>
              <a:ext uri="{FF2B5EF4-FFF2-40B4-BE49-F238E27FC236}">
                <a16:creationId xmlns:a16="http://schemas.microsoft.com/office/drawing/2014/main" id="{C5D94712-D322-68FA-A408-2E0D17905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3">
            <a:extLst>
              <a:ext uri="{FF2B5EF4-FFF2-40B4-BE49-F238E27FC236}">
                <a16:creationId xmlns:a16="http://schemas.microsoft.com/office/drawing/2014/main" id="{A2139CAD-C522-4E2C-893B-7134BB61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A9AE1F-37DB-431F-8D06-DEDCB399D526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タイトル 1">
            <a:extLst>
              <a:ext uri="{FF2B5EF4-FFF2-40B4-BE49-F238E27FC236}">
                <a16:creationId xmlns:a16="http://schemas.microsoft.com/office/drawing/2014/main" id="{CDBA04B5-9594-4803-8584-C0DBA9D410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274639"/>
            <a:ext cx="11297920" cy="60340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10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フードバンク事業</a:t>
            </a:r>
          </a:p>
        </p:txBody>
      </p:sp>
    </p:spTree>
    <p:extLst>
      <p:ext uri="{BB962C8B-B14F-4D97-AF65-F5344CB8AC3E}">
        <p14:creationId xmlns:p14="http://schemas.microsoft.com/office/powerpoint/2010/main" val="3191641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1849E1-7685-4E58-92A5-D7FF8179A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-26474"/>
            <a:ext cx="4805680" cy="688447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62FD26F-1722-4525-A74D-42FDA6DA6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90" y="32718"/>
            <a:ext cx="4805680" cy="682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2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76954-A78B-4593-B582-3F058B57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7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フードバンクの仕組み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906D35-60D6-41DC-969A-010D78D68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集める場所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9DDB64A-8FDC-4F0F-878F-36F52109D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1936" y="2505075"/>
            <a:ext cx="5755639" cy="3987800"/>
          </a:xfrm>
        </p:spPr>
        <p:txBody>
          <a:bodyPr>
            <a:normAutofit lnSpcReduction="10000"/>
          </a:bodyPr>
          <a:lstStyle/>
          <a:p>
            <a:r>
              <a:rPr lang="ja-JP" altLang="en-US" sz="4000" dirty="0"/>
              <a:t>フードボックス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 dirty="0"/>
              <a:t>　市役所、商工会議所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 dirty="0"/>
              <a:t>　市内の金融機関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 dirty="0"/>
              <a:t>・直接受け取り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 dirty="0"/>
              <a:t>　　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 u="sng" dirty="0"/>
              <a:t>事務所の倉庫で管理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80C742-2A46-48E7-A2EC-6EC391BFC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配給先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E86F3F5-148D-4598-ADC4-5C945C1F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98161" y="2505075"/>
            <a:ext cx="6593840" cy="36845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・子ども食堂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・生活保護世帯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・こども家庭課からの紹介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・おしごと応援センター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からの紹介</a:t>
            </a:r>
          </a:p>
        </p:txBody>
      </p:sp>
    </p:spTree>
    <p:extLst>
      <p:ext uri="{BB962C8B-B14F-4D97-AF65-F5344CB8AC3E}">
        <p14:creationId xmlns:p14="http://schemas.microsoft.com/office/powerpoint/2010/main" val="3419189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6FD7F5-849A-48DF-A86F-CF4C79CE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48" y="233680"/>
            <a:ext cx="11474132" cy="812800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フードボックス設置場所</a:t>
            </a:r>
            <a:r>
              <a:rPr kumimoji="1" lang="en-US" altLang="ja-JP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４４団体</a:t>
            </a:r>
            <a:r>
              <a:rPr kumimoji="1" lang="en-US" altLang="ja-JP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6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6FE5036-F6D6-43CD-A08C-835F0563B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8372" y="1229360"/>
            <a:ext cx="11813628" cy="5709919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東奥信用金庫　　　　　　　９か所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青い森信用金庫　　　　　　４か所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青森銀行　　みちのく銀行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弘前商工会議所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弘前市役所　　　　　　　　４か所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ファミリーマート　　　　１３か所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中南県民局合同庁舎・健康福祉部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JA</a:t>
            </a: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つがる弘前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明治安田生命</a:t>
            </a:r>
            <a:r>
              <a:rPr lang="en-US" altLang="ja-JP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職場内ボックス</a:t>
            </a:r>
            <a:r>
              <a:rPr lang="en-US" altLang="ja-JP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0059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 descr="棚に置かれた図書館&#10;&#10;AI 生成コンテンツは誤りを含む可能性があります。">
            <a:extLst>
              <a:ext uri="{FF2B5EF4-FFF2-40B4-BE49-F238E27FC236}">
                <a16:creationId xmlns:a16="http://schemas.microsoft.com/office/drawing/2014/main" id="{9B324261-7A75-9D4A-AB56-1E7E63A7E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43480"/>
            <a:ext cx="5294716" cy="397103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グループ, 立つ, 店, 民衆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676F640-DDBF-ACDD-7CCC-B1A4F2506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443482"/>
            <a:ext cx="5294715" cy="397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42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3">
            <a:extLst>
              <a:ext uri="{FF2B5EF4-FFF2-40B4-BE49-F238E27FC236}">
                <a16:creationId xmlns:a16="http://schemas.microsoft.com/office/drawing/2014/main" id="{A2139CAD-C522-4E2C-893B-7134BB61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A9AE1F-37DB-431F-8D06-DEDCB399D526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タイトル 1">
            <a:extLst>
              <a:ext uri="{FF2B5EF4-FFF2-40B4-BE49-F238E27FC236}">
                <a16:creationId xmlns:a16="http://schemas.microsoft.com/office/drawing/2014/main" id="{CDBA04B5-9594-4803-8584-C0DBA9D410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274639"/>
            <a:ext cx="11297920" cy="60340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おさがり</a:t>
            </a:r>
            <a:r>
              <a:rPr lang="en-US" altLang="ja-JP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/>
            </a:r>
            <a:br>
              <a:rPr lang="en-US" altLang="ja-JP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こうかん会</a:t>
            </a:r>
          </a:p>
        </p:txBody>
      </p:sp>
    </p:spTree>
    <p:extLst>
      <p:ext uri="{BB962C8B-B14F-4D97-AF65-F5344CB8AC3E}">
        <p14:creationId xmlns:p14="http://schemas.microsoft.com/office/powerpoint/2010/main" val="2749306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カレンダー&#10;&#10;AI 生成コンテンツは誤りを含む可能性があります。">
            <a:extLst>
              <a:ext uri="{FF2B5EF4-FFF2-40B4-BE49-F238E27FC236}">
                <a16:creationId xmlns:a16="http://schemas.microsoft.com/office/drawing/2014/main" id="{B099C413-1DD3-BD64-D7F2-0263F15D2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" r="1" b="27866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076" name="Picture 4" descr="テキストの画像のようです">
            <a:extLst>
              <a:ext uri="{FF2B5EF4-FFF2-40B4-BE49-F238E27FC236}">
                <a16:creationId xmlns:a16="http://schemas.microsoft.com/office/drawing/2014/main" id="{F72BA77A-8541-4382-A2EA-247EFD77A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3" r="2" b="15562"/>
          <a:stretch>
            <a:fillRect/>
          </a:stretch>
        </p:blipFill>
        <p:spPr bwMode="auto">
          <a:xfrm>
            <a:off x="6195375" y="557189"/>
            <a:ext cx="5674893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811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図 4" descr="部屋に集まっている人々&#10;&#10;AI 生成コンテンツは誤りを含む可能性があります。">
            <a:extLst>
              <a:ext uri="{FF2B5EF4-FFF2-40B4-BE49-F238E27FC236}">
                <a16:creationId xmlns:a16="http://schemas.microsoft.com/office/drawing/2014/main" id="{2ED7E30F-5FB8-11DC-0916-F6A234A26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3" r="16801" b="-1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" name="図 2" descr="空港のロビーにいる人々&#10;&#10;AI 生成コンテンツは誤りを含む可能性があります。">
            <a:extLst>
              <a:ext uri="{FF2B5EF4-FFF2-40B4-BE49-F238E27FC236}">
                <a16:creationId xmlns:a16="http://schemas.microsoft.com/office/drawing/2014/main" id="{9C62A92D-5990-CF06-F6D9-7A450E146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96" b="-2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32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A67359-0B81-2566-9C49-E3A3CE97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建物の前を歩く人々&#10;&#10;AI 生成コンテンツは誤りを含む可能性があります。">
            <a:extLst>
              <a:ext uri="{FF2B5EF4-FFF2-40B4-BE49-F238E27FC236}">
                <a16:creationId xmlns:a16="http://schemas.microsoft.com/office/drawing/2014/main" id="{C3103E97-A9DE-F649-357E-F74EA90F0D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939860"/>
            <a:ext cx="5294716" cy="297827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 descr="ポーズをとる男性グループ&#10;&#10;AI 生成コンテンツは誤りを含む可能性があります。">
            <a:extLst>
              <a:ext uri="{FF2B5EF4-FFF2-40B4-BE49-F238E27FC236}">
                <a16:creationId xmlns:a16="http://schemas.microsoft.com/office/drawing/2014/main" id="{C5A70F5D-B036-A419-0392-81B501BEA2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443482"/>
            <a:ext cx="5294715" cy="397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884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図 4" descr="散らかった部屋にいる&#10;&#10;AI 生成コンテンツは誤りを含む可能性があります。">
            <a:extLst>
              <a:ext uri="{FF2B5EF4-FFF2-40B4-BE49-F238E27FC236}">
                <a16:creationId xmlns:a16="http://schemas.microsoft.com/office/drawing/2014/main" id="{C902D4C8-2EA0-4AFF-5FCB-D0DD1D2D9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0" r="2" b="4468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11" name="図 10" descr="屋内, 食品, テーブル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E5C7DEE-39C5-E277-7C16-7C3041947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637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7" name="図 6" descr="店の上にあるクマのぬいぐるみ&#10;&#10;AI 生成コンテンツは誤りを含む可能性があります。">
            <a:extLst>
              <a:ext uri="{FF2B5EF4-FFF2-40B4-BE49-F238E27FC236}">
                <a16:creationId xmlns:a16="http://schemas.microsoft.com/office/drawing/2014/main" id="{C1BBAC9D-4021-AA37-B2A1-5E3793289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9" r="2" b="6747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9" name="図 8" descr="屋内, 部屋, テーブル, 暮らし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739D3AB-988A-8E57-7F3C-AD3486535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3" r="-3" b="6072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80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3">
            <a:extLst>
              <a:ext uri="{FF2B5EF4-FFF2-40B4-BE49-F238E27FC236}">
                <a16:creationId xmlns:a16="http://schemas.microsoft.com/office/drawing/2014/main" id="{A2139CAD-C522-4E2C-893B-7134BB61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A9AE1F-37DB-431F-8D06-DEDCB399D526}" type="slidenum">
              <a:rPr lang="en-US" altLang="ja-JP"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ja-JP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タイトル 1">
            <a:extLst>
              <a:ext uri="{FF2B5EF4-FFF2-40B4-BE49-F238E27FC236}">
                <a16:creationId xmlns:a16="http://schemas.microsoft.com/office/drawing/2014/main" id="{CDBA04B5-9594-4803-8584-C0DBA9D410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274639"/>
            <a:ext cx="11297920" cy="60340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ja-JP" altLang="en-US" sz="14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見守り強化支援事業</a:t>
            </a:r>
          </a:p>
        </p:txBody>
      </p:sp>
    </p:spTree>
    <p:extLst>
      <p:ext uri="{BB962C8B-B14F-4D97-AF65-F5344CB8AC3E}">
        <p14:creationId xmlns:p14="http://schemas.microsoft.com/office/powerpoint/2010/main" val="3387415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458965A-B7A5-4C8B-9DFA-CDE8C8868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9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209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76954-A78B-4593-B582-3F058B570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937" y="365125"/>
            <a:ext cx="1167679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sz="7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見守り強化支援事業</a:t>
            </a:r>
            <a:r>
              <a:rPr kumimoji="1" lang="ja-JP" altLang="en-US" sz="7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の仕組み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906D35-60D6-41DC-969A-010D78D68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176" y="1644376"/>
            <a:ext cx="2477632" cy="8239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支援策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9DDB64A-8FDC-4F0F-878F-36F52109D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4615" y="2657475"/>
            <a:ext cx="6316519" cy="39878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①配食事業</a:t>
            </a:r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家庭にお弁当を届ける</a:t>
            </a:r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②学習支援</a:t>
            </a:r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家かオンラインで学習支援</a:t>
            </a:r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⇒そこから相談・支援につなげる</a:t>
            </a:r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80C742-2A46-48E7-A2EC-6EC391BFC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5358" y="1524704"/>
            <a:ext cx="2920836" cy="8239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連携先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E86F3F5-148D-4598-ADC4-5C945C1F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6361" y="2505075"/>
            <a:ext cx="6049929" cy="398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・子育て支援課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・生活福祉科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・学校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・相談支援事業所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・お仕事応援センター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ja-JP" altLang="en-US" sz="4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など</a:t>
            </a:r>
            <a:endParaRPr lang="en-US" altLang="ja-JP" sz="4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3A66402-10CE-4F0F-96A9-4C9A6DF03F9F}"/>
              </a:ext>
            </a:extLst>
          </p:cNvPr>
          <p:cNvSpPr/>
          <p:nvPr/>
        </p:nvSpPr>
        <p:spPr>
          <a:xfrm>
            <a:off x="6593349" y="2411679"/>
            <a:ext cx="5384035" cy="42335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279A4BB-44AE-4A59-97B2-B3C91A471FCC}"/>
              </a:ext>
            </a:extLst>
          </p:cNvPr>
          <p:cNvSpPr/>
          <p:nvPr/>
        </p:nvSpPr>
        <p:spPr>
          <a:xfrm>
            <a:off x="214615" y="2531351"/>
            <a:ext cx="6316519" cy="411392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821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6EC4FA-82D0-48F4-ADD4-A429B6019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0717"/>
            <a:ext cx="6434959" cy="4398579"/>
          </a:xfrm>
        </p:spPr>
        <p:txBody>
          <a:bodyPr>
            <a:normAutofit fontScale="90000"/>
          </a:bodyPr>
          <a:lstStyle/>
          <a:p>
            <a:r>
              <a:rPr lang="ja-JP" altLang="en-US" sz="6000" dirty="0"/>
              <a:t>エネルギーの</a:t>
            </a:r>
            <a:r>
              <a:rPr lang="en-US" altLang="ja-JP" sz="6000" dirty="0"/>
              <a:t/>
            </a:r>
            <a:br>
              <a:rPr lang="en-US" altLang="ja-JP" sz="6000" dirty="0"/>
            </a:br>
            <a:r>
              <a:rPr lang="ja-JP" altLang="en-US" sz="6000" dirty="0"/>
              <a:t>　　　　地産地消事業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・県民エナジーとの連携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・自然エネルギーの普及と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　地域貢献事業</a:t>
            </a:r>
            <a:endParaRPr kumimoji="1" lang="ja-JP" altLang="en-US" dirty="0"/>
          </a:p>
        </p:txBody>
      </p:sp>
      <p:pic>
        <p:nvPicPr>
          <p:cNvPr id="3074" name="Picture 2" descr="立っているの画像のようです">
            <a:extLst>
              <a:ext uri="{FF2B5EF4-FFF2-40B4-BE49-F238E27FC236}">
                <a16:creationId xmlns:a16="http://schemas.microsoft.com/office/drawing/2014/main" id="{D409E4E9-684F-4C3D-8C77-FE7267EBC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959" y="0"/>
            <a:ext cx="5257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052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40EB60F-8CAB-4DE5-A051-6C2F619E9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" y="111760"/>
            <a:ext cx="11694160" cy="1014306"/>
          </a:xfrm>
        </p:spPr>
        <p:txBody>
          <a:bodyPr>
            <a:normAutofit/>
          </a:bodyPr>
          <a:lstStyle/>
          <a:p>
            <a:pPr algn="ctr"/>
            <a:r>
              <a:rPr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エネルギーの地産地消の仕組みづくり</a:t>
            </a:r>
          </a:p>
        </p:txBody>
      </p:sp>
      <p:graphicFrame>
        <p:nvGraphicFramePr>
          <p:cNvPr id="7" name="図表 6">
            <a:extLst>
              <a:ext uri="{FF2B5EF4-FFF2-40B4-BE49-F238E27FC236}">
                <a16:creationId xmlns:a16="http://schemas.microsoft.com/office/drawing/2014/main" id="{ECCCC802-D623-4ADB-9470-944E02AC7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2215646"/>
              </p:ext>
            </p:extLst>
          </p:nvPr>
        </p:nvGraphicFramePr>
        <p:xfrm>
          <a:off x="294640" y="1126066"/>
          <a:ext cx="11816080" cy="5498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F6E4BF-6056-4277-9F88-81E5210EC7CC}"/>
              </a:ext>
            </a:extLst>
          </p:cNvPr>
          <p:cNvSpPr txBox="1"/>
          <p:nvPr/>
        </p:nvSpPr>
        <p:spPr>
          <a:xfrm>
            <a:off x="7376160" y="2856468"/>
            <a:ext cx="3391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/>
              <a:t>電気の配給</a:t>
            </a:r>
            <a:endParaRPr kumimoji="1" lang="ja-JP" altLang="en-US" sz="40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4D73839-3709-454E-BFDF-457C1716E290}"/>
              </a:ext>
            </a:extLst>
          </p:cNvPr>
          <p:cNvSpPr txBox="1"/>
          <p:nvPr/>
        </p:nvSpPr>
        <p:spPr>
          <a:xfrm>
            <a:off x="8046719" y="4472662"/>
            <a:ext cx="3540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電気代支払い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F44F8EA-3F49-41C2-8661-90008650A990}"/>
              </a:ext>
            </a:extLst>
          </p:cNvPr>
          <p:cNvSpPr txBox="1"/>
          <p:nvPr/>
        </p:nvSpPr>
        <p:spPr>
          <a:xfrm>
            <a:off x="5108028" y="4819946"/>
            <a:ext cx="2268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電気</a:t>
            </a:r>
            <a:r>
              <a:rPr kumimoji="1" lang="ja-JP" altLang="en-US" sz="3600" dirty="0"/>
              <a:t>契約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0EBB93-4A59-40E2-AB1B-847C92DB8E6E}"/>
              </a:ext>
            </a:extLst>
          </p:cNvPr>
          <p:cNvSpPr txBox="1"/>
          <p:nvPr/>
        </p:nvSpPr>
        <p:spPr>
          <a:xfrm>
            <a:off x="5630391" y="5976799"/>
            <a:ext cx="1495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/>
              <a:t>寄付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0D12AD-065B-480C-81E7-5A60B32C3C35}"/>
              </a:ext>
            </a:extLst>
          </p:cNvPr>
          <p:cNvSpPr txBox="1"/>
          <p:nvPr/>
        </p:nvSpPr>
        <p:spPr>
          <a:xfrm>
            <a:off x="10011103" y="5303807"/>
            <a:ext cx="19776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自然エネルギー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CBB5C9-A30D-43F9-9A6A-157108E3814A}"/>
              </a:ext>
            </a:extLst>
          </p:cNvPr>
          <p:cNvSpPr txBox="1"/>
          <p:nvPr/>
        </p:nvSpPr>
        <p:spPr>
          <a:xfrm>
            <a:off x="1724572" y="4472662"/>
            <a:ext cx="2687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参加・協力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1E6AFC-41E8-4C4C-B8BC-F67CE13DCDDD}"/>
              </a:ext>
            </a:extLst>
          </p:cNvPr>
          <p:cNvSpPr txBox="1"/>
          <p:nvPr/>
        </p:nvSpPr>
        <p:spPr>
          <a:xfrm>
            <a:off x="1970690" y="2856468"/>
            <a:ext cx="2845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/>
              <a:t>地域課題へ</a:t>
            </a:r>
            <a:r>
              <a:rPr lang="ja-JP" altLang="en-US" sz="3200" dirty="0" smtClean="0"/>
              <a:t>の</a:t>
            </a:r>
            <a:r>
              <a:rPr lang="ja-JP" altLang="en-US" sz="3200" dirty="0"/>
              <a:t>取組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520553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081A18B-3FC4-4BE6-8AD6-E3A4753E9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-15240"/>
            <a:ext cx="10911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810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51FF75-66F3-1085-324F-B10541B2B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894" y="1700212"/>
            <a:ext cx="10844212" cy="5014912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  <a:defRPr/>
            </a:pPr>
            <a:r>
              <a:rPr lang="ja-JP" altLang="en-US" sz="49600" dirty="0"/>
              <a:t>こども</a:t>
            </a:r>
            <a:endParaRPr lang="en-US" altLang="ja-JP" sz="49600" dirty="0"/>
          </a:p>
          <a:p>
            <a:pPr marL="0" indent="0" algn="ctr">
              <a:buNone/>
              <a:defRPr/>
            </a:pPr>
            <a:r>
              <a:rPr lang="ja-JP" altLang="en-US" sz="49600" dirty="0"/>
              <a:t>インターン</a:t>
            </a:r>
            <a:endParaRPr lang="en-US" altLang="ja-JP" sz="843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カレンダー&#10;&#10;AI 生成コンテンツは誤りを含む可能性があります。">
            <a:extLst>
              <a:ext uri="{FF2B5EF4-FFF2-40B4-BE49-F238E27FC236}">
                <a16:creationId xmlns:a16="http://schemas.microsoft.com/office/drawing/2014/main" id="{469A35C5-C3C3-7EED-5EB0-1F57B7BFAA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4" y="484632"/>
            <a:ext cx="4166281" cy="5888737"/>
          </a:xfrm>
          <a:prstGeom prst="rect">
            <a:avLst/>
          </a:prstGeom>
        </p:spPr>
      </p:pic>
      <p:pic>
        <p:nvPicPr>
          <p:cNvPr id="3074" name="Picture 2" descr="アサヒ建設株式会社-05">
            <a:extLst>
              <a:ext uri="{FF2B5EF4-FFF2-40B4-BE49-F238E27FC236}">
                <a16:creationId xmlns:a16="http://schemas.microsoft.com/office/drawing/2014/main" id="{8ADB3955-188C-0B17-8333-D3C973D91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6029" y="484632"/>
            <a:ext cx="5888737" cy="588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821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60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6" name="Picture 8" descr="Orbray株式会社-黒石工場-01">
            <a:extLst>
              <a:ext uri="{FF2B5EF4-FFF2-40B4-BE49-F238E27FC236}">
                <a16:creationId xmlns:a16="http://schemas.microsoft.com/office/drawing/2014/main" id="{DAAB43DF-6095-930E-89CA-F50D91F83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" r="2" b="21014"/>
          <a:stretch>
            <a:fillRect/>
          </a:stretch>
        </p:blipFill>
        <p:spPr bwMode="auto">
          <a:xfrm>
            <a:off x="471944" y="555217"/>
            <a:ext cx="4268712" cy="333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グランメルシー-01">
            <a:extLst>
              <a:ext uri="{FF2B5EF4-FFF2-40B4-BE49-F238E27FC236}">
                <a16:creationId xmlns:a16="http://schemas.microsoft.com/office/drawing/2014/main" id="{A87392D1-93AE-177C-E14D-C99100C3D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3" b="1"/>
          <a:stretch>
            <a:fillRect/>
          </a:stretch>
        </p:blipFill>
        <p:spPr bwMode="auto">
          <a:xfrm>
            <a:off x="477507" y="4074019"/>
            <a:ext cx="2048359" cy="222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弘前地区消防事務組合-05">
            <a:extLst>
              <a:ext uri="{FF2B5EF4-FFF2-40B4-BE49-F238E27FC236}">
                <a16:creationId xmlns:a16="http://schemas.microsoft.com/office/drawing/2014/main" id="{56DF95F4-2746-9D89-E24F-A2700D864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2" b="2"/>
          <a:stretch>
            <a:fillRect/>
          </a:stretch>
        </p:blipFill>
        <p:spPr bwMode="auto">
          <a:xfrm>
            <a:off x="2686733" y="4072045"/>
            <a:ext cx="2053923" cy="222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㈱弘前ドライクリーニング工場-01">
            <a:extLst>
              <a:ext uri="{FF2B5EF4-FFF2-40B4-BE49-F238E27FC236}">
                <a16:creationId xmlns:a16="http://schemas.microsoft.com/office/drawing/2014/main" id="{E3FC2CEF-F284-1335-D177-FDEB02DDF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342"/>
          <a:stretch>
            <a:fillRect/>
          </a:stretch>
        </p:blipFill>
        <p:spPr bwMode="auto">
          <a:xfrm>
            <a:off x="4933183" y="555218"/>
            <a:ext cx="6786873" cy="574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図 4" descr="ユニフォームを着た男性たち&#10;&#10;AI 生成コンテンツは誤りを含む可能性があります。">
            <a:extLst>
              <a:ext uri="{FF2B5EF4-FFF2-40B4-BE49-F238E27FC236}">
                <a16:creationId xmlns:a16="http://schemas.microsoft.com/office/drawing/2014/main" id="{C87EE5D5-FF2B-692A-2DE1-C5D238A03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8" r="-1" b="-1"/>
          <a:stretch>
            <a:fillRect/>
          </a:stretch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1028" name="Picture 4" descr="紅屋商事㈱-03">
            <a:extLst>
              <a:ext uri="{FF2B5EF4-FFF2-40B4-BE49-F238E27FC236}">
                <a16:creationId xmlns:a16="http://schemas.microsoft.com/office/drawing/2014/main" id="{8759D75F-18BA-2621-95A2-E010CA517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7" r="2" b="18853"/>
          <a:stretch>
            <a:fillRect/>
          </a:stretch>
        </p:blipFill>
        <p:spPr bwMode="auto">
          <a:xfrm>
            <a:off x="6195373" y="171717"/>
            <a:ext cx="5797883" cy="31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㈱樋川自動車-02">
            <a:extLst>
              <a:ext uri="{FF2B5EF4-FFF2-40B4-BE49-F238E27FC236}">
                <a16:creationId xmlns:a16="http://schemas.microsoft.com/office/drawing/2014/main" id="{1E04C29B-B8CB-B9D6-991E-B0C4EBF19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3" r="-2" b="31978"/>
          <a:stretch>
            <a:fillRect/>
          </a:stretch>
        </p:blipFill>
        <p:spPr bwMode="auto">
          <a:xfrm>
            <a:off x="198739" y="3510858"/>
            <a:ext cx="5804105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㈱ハヤシ-02">
            <a:extLst>
              <a:ext uri="{FF2B5EF4-FFF2-40B4-BE49-F238E27FC236}">
                <a16:creationId xmlns:a16="http://schemas.microsoft.com/office/drawing/2014/main" id="{F18D87BE-5E01-EC0F-B93B-59A3CFFFA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6" r="2" b="28065"/>
          <a:stretch>
            <a:fillRect/>
          </a:stretch>
        </p:blipFill>
        <p:spPr bwMode="auto">
          <a:xfrm>
            <a:off x="6195372" y="3510858"/>
            <a:ext cx="5797883" cy="27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5097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BC73C1-24FF-97FF-5DFF-4D90FBE9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子ども・若者ワンストップ相談会</a:t>
            </a:r>
            <a:endParaRPr kumimoji="1" lang="ja-JP" altLang="en-US" dirty="0"/>
          </a:p>
        </p:txBody>
      </p:sp>
      <p:pic>
        <p:nvPicPr>
          <p:cNvPr id="9" name="コンテンツ プレースホルダー 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C0735693-41A0-D4E7-D719-C2E9C539B0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634" y="1523639"/>
            <a:ext cx="3787035" cy="5334361"/>
          </a:xfrm>
        </p:spPr>
      </p:pic>
      <p:pic>
        <p:nvPicPr>
          <p:cNvPr id="11" name="図 10" descr="タイムライン&#10;&#10;AI 生成コンテンツは誤りを含む可能性があります。">
            <a:extLst>
              <a:ext uri="{FF2B5EF4-FFF2-40B4-BE49-F238E27FC236}">
                <a16:creationId xmlns:a16="http://schemas.microsoft.com/office/drawing/2014/main" id="{1FC5681C-A441-8199-1179-8C743453FC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332" y="1572532"/>
            <a:ext cx="3787034" cy="533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869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人, ポーズ, グループ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97E3D71-CB02-36A6-C2D8-8369F92AD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855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5141" y="1181529"/>
            <a:ext cx="11681717" cy="53698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11500" dirty="0"/>
              <a:t>持続可能な</a:t>
            </a:r>
            <a:endParaRPr lang="en-US" altLang="ja-JP" sz="11500" dirty="0"/>
          </a:p>
          <a:p>
            <a:pPr marL="0" indent="0" algn="ctr">
              <a:buNone/>
            </a:pPr>
            <a:r>
              <a:rPr lang="ja-JP" altLang="en-US" sz="11500" dirty="0"/>
              <a:t>地域生活のための仕組みづくり</a:t>
            </a:r>
            <a:endParaRPr lang="en-US" altLang="ja-JP" sz="11500" dirty="0"/>
          </a:p>
        </p:txBody>
      </p:sp>
    </p:spTree>
    <p:extLst>
      <p:ext uri="{BB962C8B-B14F-4D97-AF65-F5344CB8AC3E}">
        <p14:creationId xmlns:p14="http://schemas.microsoft.com/office/powerpoint/2010/main" val="1993120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5141" y="1742235"/>
            <a:ext cx="11681717" cy="37013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切れ目のない支援体制づくり</a:t>
            </a:r>
            <a:endParaRPr lang="en-US" altLang="ja-JP" sz="115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4290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直線コネクタ 107"/>
          <p:cNvCxnSpPr>
            <a:stCxn id="52" idx="3"/>
            <a:endCxn id="15" idx="2"/>
          </p:cNvCxnSpPr>
          <p:nvPr/>
        </p:nvCxnSpPr>
        <p:spPr>
          <a:xfrm>
            <a:off x="4080510" y="1443355"/>
            <a:ext cx="354330" cy="62611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角丸四角形 63"/>
          <p:cNvSpPr/>
          <p:nvPr/>
        </p:nvSpPr>
        <p:spPr>
          <a:xfrm>
            <a:off x="1756410" y="4192905"/>
            <a:ext cx="1678940" cy="774065"/>
          </a:xfrm>
          <a:prstGeom prst="roundRect">
            <a:avLst/>
          </a:prstGeom>
          <a:noFill/>
          <a:ln w="38100">
            <a:solidFill>
              <a:srgbClr val="471F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家庭裁判所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定期的に後見活動管理</a:t>
            </a:r>
          </a:p>
        </p:txBody>
      </p:sp>
      <p:sp>
        <p:nvSpPr>
          <p:cNvPr id="72" name="角丸四角形 72"/>
          <p:cNvSpPr/>
          <p:nvPr/>
        </p:nvSpPr>
        <p:spPr>
          <a:xfrm>
            <a:off x="8626475" y="2437765"/>
            <a:ext cx="1678940" cy="77406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配偶者、子ども、親戚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意思決定補助、心支え</a:t>
            </a:r>
          </a:p>
        </p:txBody>
      </p:sp>
      <p:cxnSp>
        <p:nvCxnSpPr>
          <p:cNvPr id="77" name="直線コネクタ 77"/>
          <p:cNvCxnSpPr>
            <a:stCxn id="7" idx="6"/>
            <a:endCxn id="74" idx="1"/>
          </p:cNvCxnSpPr>
          <p:nvPr/>
        </p:nvCxnSpPr>
        <p:spPr>
          <a:xfrm flipV="1">
            <a:off x="6870700" y="1609090"/>
            <a:ext cx="1187450" cy="13843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角丸四角形 59"/>
          <p:cNvSpPr/>
          <p:nvPr/>
        </p:nvSpPr>
        <p:spPr>
          <a:xfrm>
            <a:off x="1665605" y="2631440"/>
            <a:ext cx="1678940" cy="77406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市役所、包括センター等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相談機関・各種手続き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cxnSp>
        <p:nvCxnSpPr>
          <p:cNvPr id="99" name="直線コネクタ 99"/>
          <p:cNvCxnSpPr>
            <a:stCxn id="69" idx="3"/>
          </p:cNvCxnSpPr>
          <p:nvPr/>
        </p:nvCxnSpPr>
        <p:spPr>
          <a:xfrm>
            <a:off x="4158615" y="5934710"/>
            <a:ext cx="99441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図形 100" descr="wheelchair-elderly-men-patient-visiting-nurses-thumbnail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4760" y="2292350"/>
            <a:ext cx="932815" cy="998220"/>
          </a:xfrm>
          <a:prstGeom prst="rect">
            <a:avLst/>
          </a:prstGeom>
        </p:spPr>
      </p:pic>
      <p:pic>
        <p:nvPicPr>
          <p:cNvPr id="66" name="図形 66" descr="building_shiyakusy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010" y="2348865"/>
            <a:ext cx="658495" cy="704850"/>
          </a:xfrm>
          <a:prstGeom prst="rect">
            <a:avLst/>
          </a:prstGeom>
        </p:spPr>
      </p:pic>
      <p:pic>
        <p:nvPicPr>
          <p:cNvPr id="65" name="図形 65" descr="building_saibansyo_kate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75" y="2642870"/>
            <a:ext cx="821055" cy="739140"/>
          </a:xfrm>
          <a:prstGeom prst="rect">
            <a:avLst/>
          </a:prstGeom>
        </p:spPr>
      </p:pic>
      <p:sp>
        <p:nvSpPr>
          <p:cNvPr id="6" name="楕円 6"/>
          <p:cNvSpPr/>
          <p:nvPr/>
        </p:nvSpPr>
        <p:spPr>
          <a:xfrm>
            <a:off x="4020185" y="1651635"/>
            <a:ext cx="3987165" cy="4305935"/>
          </a:xfrm>
          <a:prstGeom prst="ellipse">
            <a:avLst/>
          </a:prstGeom>
          <a:noFill/>
          <a:ln w="76200">
            <a:solidFill>
              <a:srgbClr val="B01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7" name="楕円 7"/>
          <p:cNvSpPr/>
          <p:nvPr/>
        </p:nvSpPr>
        <p:spPr>
          <a:xfrm>
            <a:off x="5979795" y="1270635"/>
            <a:ext cx="890905" cy="953770"/>
          </a:xfrm>
          <a:prstGeom prst="ellipse">
            <a:avLst/>
          </a:prstGeom>
          <a:solidFill>
            <a:srgbClr val="D8090F"/>
          </a:solidFill>
          <a:ln w="38100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solidFill>
                  <a:schemeClr val="bg1"/>
                </a:solidFill>
                <a:uFillTx/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福祉</a:t>
            </a:r>
          </a:p>
          <a:p>
            <a:pPr algn="ctr"/>
            <a:r>
              <a:rPr lang="en-US" altLang="zh-CN" sz="1600" b="1" kern="100">
                <a:solidFill>
                  <a:schemeClr val="bg1"/>
                </a:solidFill>
                <a:uFillTx/>
                <a:latin typeface="ＭＳ Ｐゴシック" panose="020B0600070205080204" charset="-128"/>
                <a:ea typeface="ＭＳ Ｐゴシック" panose="020B0600070205080204" charset="-128"/>
                <a:cs typeface="Times New Roman" panose="02020603050405020304"/>
                <a:sym typeface="Times New Roman" panose="02020603050405020304"/>
              </a:rPr>
              <a:t>施設</a:t>
            </a:r>
          </a:p>
        </p:txBody>
      </p:sp>
      <p:sp>
        <p:nvSpPr>
          <p:cNvPr id="15" name="楕円 15"/>
          <p:cNvSpPr/>
          <p:nvPr/>
        </p:nvSpPr>
        <p:spPr>
          <a:xfrm>
            <a:off x="4434840" y="1592580"/>
            <a:ext cx="890905" cy="953770"/>
          </a:xfrm>
          <a:prstGeom prst="ellipse">
            <a:avLst/>
          </a:prstGeom>
          <a:solidFill>
            <a:srgbClr val="FFC000"/>
          </a:solidFill>
          <a:ln w="38100">
            <a:solidFill>
              <a:srgbClr val="D5683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医療</a:t>
            </a:r>
          </a:p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機関</a:t>
            </a:r>
            <a:endParaRPr lang="en-US" altLang="zh-CN" sz="1600" b="1" kern="100">
              <a:solidFill>
                <a:srgbClr val="FFFFFF"/>
              </a:solidFill>
              <a:latin typeface="Century" panose="02040604050505020304"/>
              <a:ea typeface="ＭＳ 明朝" panose="02020609040205080304" charset="-128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9" name="楕円 29"/>
          <p:cNvSpPr/>
          <p:nvPr/>
        </p:nvSpPr>
        <p:spPr>
          <a:xfrm>
            <a:off x="3615690" y="2891155"/>
            <a:ext cx="890905" cy="95377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公共機関</a:t>
            </a:r>
            <a:endParaRPr lang="en-US" altLang="zh-CN" sz="1600" kern="100">
              <a:latin typeface="Century" panose="02040604050505020304"/>
              <a:ea typeface="ＭＳ 明朝" panose="02020609040205080304" charset="-128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38" name="楕円 38"/>
          <p:cNvSpPr/>
          <p:nvPr/>
        </p:nvSpPr>
        <p:spPr>
          <a:xfrm>
            <a:off x="3864610" y="4386580"/>
            <a:ext cx="890905" cy="953770"/>
          </a:xfrm>
          <a:prstGeom prst="ellipse">
            <a:avLst/>
          </a:prstGeom>
          <a:solidFill>
            <a:srgbClr val="7030A0"/>
          </a:solidFill>
          <a:ln w="38100">
            <a:solidFill>
              <a:srgbClr val="482D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裁判所</a:t>
            </a:r>
          </a:p>
        </p:txBody>
      </p:sp>
      <p:sp>
        <p:nvSpPr>
          <p:cNvPr id="39" name="楕円 39"/>
          <p:cNvSpPr/>
          <p:nvPr/>
        </p:nvSpPr>
        <p:spPr>
          <a:xfrm>
            <a:off x="5119370" y="5443220"/>
            <a:ext cx="890905" cy="95377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専門士</a:t>
            </a:r>
          </a:p>
        </p:txBody>
      </p:sp>
      <p:sp>
        <p:nvSpPr>
          <p:cNvPr id="53" name="楕円 53"/>
          <p:cNvSpPr/>
          <p:nvPr/>
        </p:nvSpPr>
        <p:spPr>
          <a:xfrm>
            <a:off x="6654165" y="5043805"/>
            <a:ext cx="890905" cy="9537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民間</a:t>
            </a:r>
          </a:p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機関</a:t>
            </a:r>
            <a:endParaRPr lang="en-US" altLang="zh-CN" sz="1600" kern="100">
              <a:ln w="9525">
                <a:solidFill>
                  <a:srgbClr val="000000"/>
                </a:solidFill>
                <a:round/>
              </a:ln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sp>
        <p:nvSpPr>
          <p:cNvPr id="54" name="楕円 54"/>
          <p:cNvSpPr/>
          <p:nvPr/>
        </p:nvSpPr>
        <p:spPr>
          <a:xfrm>
            <a:off x="7514590" y="3767455"/>
            <a:ext cx="890905" cy="95377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寺院</a:t>
            </a:r>
          </a:p>
        </p:txBody>
      </p:sp>
      <p:sp>
        <p:nvSpPr>
          <p:cNvPr id="55" name="楕円 55"/>
          <p:cNvSpPr/>
          <p:nvPr/>
        </p:nvSpPr>
        <p:spPr>
          <a:xfrm>
            <a:off x="7255510" y="2192020"/>
            <a:ext cx="890905" cy="95377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親族</a:t>
            </a:r>
          </a:p>
        </p:txBody>
      </p:sp>
      <p:sp>
        <p:nvSpPr>
          <p:cNvPr id="56" name="楕円 56"/>
          <p:cNvSpPr/>
          <p:nvPr/>
        </p:nvSpPr>
        <p:spPr>
          <a:xfrm>
            <a:off x="5953125" y="3243580"/>
            <a:ext cx="890905" cy="95377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 dirty="0" err="1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後見人</a:t>
            </a:r>
            <a:endParaRPr lang="en-US" altLang="zh-CN" sz="1200" b="1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ケアマネ</a:t>
            </a:r>
            <a:endParaRPr lang="en-US" altLang="ja-JP" sz="1200" b="1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相談支援</a:t>
            </a:r>
            <a:endParaRPr lang="en-US" altLang="zh-CN" sz="1200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pic>
        <p:nvPicPr>
          <p:cNvPr id="57" name="図形 57" descr="tatemono_bank_mone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805" y="3890645"/>
            <a:ext cx="607060" cy="739140"/>
          </a:xfrm>
          <a:prstGeom prst="rect">
            <a:avLst/>
          </a:prstGeom>
        </p:spPr>
      </p:pic>
      <p:pic>
        <p:nvPicPr>
          <p:cNvPr id="58" name="図形 58" descr="money_family_seinenkoukenni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645" y="4194810"/>
            <a:ext cx="843280" cy="882650"/>
          </a:xfrm>
          <a:prstGeom prst="rect">
            <a:avLst/>
          </a:prstGeom>
        </p:spPr>
      </p:pic>
      <p:cxnSp>
        <p:nvCxnSpPr>
          <p:cNvPr id="104" name="直線コネクタ 104"/>
          <p:cNvCxnSpPr/>
          <p:nvPr/>
        </p:nvCxnSpPr>
        <p:spPr>
          <a:xfrm>
            <a:off x="3435350" y="4563745"/>
            <a:ext cx="426085" cy="27622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4"/>
          <p:cNvCxnSpPr>
            <a:endCxn id="71" idx="1"/>
          </p:cNvCxnSpPr>
          <p:nvPr/>
        </p:nvCxnSpPr>
        <p:spPr>
          <a:xfrm>
            <a:off x="8278495" y="4563745"/>
            <a:ext cx="295910" cy="210185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7"/>
          <p:cNvCxnSpPr>
            <a:endCxn id="70" idx="1"/>
          </p:cNvCxnSpPr>
          <p:nvPr/>
        </p:nvCxnSpPr>
        <p:spPr>
          <a:xfrm>
            <a:off x="7529195" y="5544820"/>
            <a:ext cx="386715" cy="459105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角丸四角形 70"/>
          <p:cNvSpPr/>
          <p:nvPr/>
        </p:nvSpPr>
        <p:spPr>
          <a:xfrm>
            <a:off x="7915910" y="5616575"/>
            <a:ext cx="1678940" cy="774065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銀行、郵便、光熱等</a:t>
            </a: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貯蓄やライフライン</a:t>
            </a:r>
          </a:p>
        </p:txBody>
      </p:sp>
      <p:sp>
        <p:nvSpPr>
          <p:cNvPr id="74" name="角丸四角形 74"/>
          <p:cNvSpPr/>
          <p:nvPr/>
        </p:nvSpPr>
        <p:spPr>
          <a:xfrm>
            <a:off x="8058150" y="1221740"/>
            <a:ext cx="1678940" cy="77406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老人ホーム、特養等</a:t>
            </a:r>
            <a:endParaRPr lang="en-US" altLang="zh-CN" sz="1200" b="1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就労支援など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安心な居住を提供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cxnSp>
        <p:nvCxnSpPr>
          <p:cNvPr id="80" name="直線コネクタ 80"/>
          <p:cNvCxnSpPr/>
          <p:nvPr/>
        </p:nvCxnSpPr>
        <p:spPr>
          <a:xfrm>
            <a:off x="8151495" y="2656840"/>
            <a:ext cx="479425" cy="17399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6"/>
          <p:cNvCxnSpPr>
            <a:stCxn id="59" idx="3"/>
            <a:endCxn id="29" idx="2"/>
          </p:cNvCxnSpPr>
          <p:nvPr/>
        </p:nvCxnSpPr>
        <p:spPr>
          <a:xfrm>
            <a:off x="3344545" y="3018790"/>
            <a:ext cx="271145" cy="34925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角丸四角形 71"/>
          <p:cNvSpPr/>
          <p:nvPr/>
        </p:nvSpPr>
        <p:spPr>
          <a:xfrm>
            <a:off x="8574405" y="4386580"/>
            <a:ext cx="1678940" cy="774065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0795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住職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死後の葬儀、供養</a:t>
            </a:r>
            <a:endParaRPr lang="en-US" altLang="zh-CN" sz="9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900" kern="10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 </a:t>
            </a:r>
          </a:p>
        </p:txBody>
      </p:sp>
      <p:sp>
        <p:nvSpPr>
          <p:cNvPr id="69" name="角丸四角形 69"/>
          <p:cNvSpPr/>
          <p:nvPr/>
        </p:nvSpPr>
        <p:spPr>
          <a:xfrm>
            <a:off x="2479675" y="5547360"/>
            <a:ext cx="1678940" cy="77406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弁護士、司法書士等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専門的な問題を解決</a:t>
            </a:r>
          </a:p>
        </p:txBody>
      </p:sp>
      <p:sp>
        <p:nvSpPr>
          <p:cNvPr id="52" name="角丸四角形 52"/>
          <p:cNvSpPr/>
          <p:nvPr/>
        </p:nvSpPr>
        <p:spPr>
          <a:xfrm>
            <a:off x="2401570" y="1056005"/>
            <a:ext cx="1678940" cy="774065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病院、訪問看護等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体の不調を改善・検査</a:t>
            </a:r>
          </a:p>
        </p:txBody>
      </p:sp>
      <p:sp>
        <p:nvSpPr>
          <p:cNvPr id="40" name="テキストボックス 39"/>
          <p:cNvSpPr txBox="1"/>
          <p:nvPr/>
        </p:nvSpPr>
        <p:spPr>
          <a:xfrm>
            <a:off x="181610" y="37734"/>
            <a:ext cx="115277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 b="1" dirty="0">
                <a:solidFill>
                  <a:srgbClr val="C00000"/>
                </a:solidFill>
              </a:rPr>
              <a:t>高齢者・障がい者の場合</a:t>
            </a:r>
          </a:p>
        </p:txBody>
      </p:sp>
      <p:pic>
        <p:nvPicPr>
          <p:cNvPr id="3" name="コンテンツプレースホルダ 2" descr="regional-cooperation-patient-nurse-doctor-health-care-workers-thumbnail"/>
          <p:cNvPicPr>
            <a:picLocks noGrp="1" noChangeAspect="1"/>
          </p:cNvPicPr>
          <p:nvPr>
            <p:ph idx="1"/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55515" y="4092575"/>
            <a:ext cx="1053465" cy="1053465"/>
          </a:xfrm>
          <a:prstGeom prst="rect">
            <a:avLst/>
          </a:prstGeom>
        </p:spPr>
      </p:pic>
      <p:sp>
        <p:nvSpPr>
          <p:cNvPr id="2" name="楕円 56">
            <a:extLst>
              <a:ext uri="{FF2B5EF4-FFF2-40B4-BE49-F238E27FC236}">
                <a16:creationId xmlns:a16="http://schemas.microsoft.com/office/drawing/2014/main" id="{28FAA4D0-C475-DFE7-A8D5-830AF7B1BA06}"/>
              </a:ext>
            </a:extLst>
          </p:cNvPr>
          <p:cNvSpPr/>
          <p:nvPr/>
        </p:nvSpPr>
        <p:spPr>
          <a:xfrm>
            <a:off x="5036185" y="3243580"/>
            <a:ext cx="890905" cy="95377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本人</a:t>
            </a:r>
            <a:endParaRPr lang="en-US" altLang="zh-CN" sz="1200" b="1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72" grpId="0" animBg="1"/>
      <p:bldP spid="59" grpId="0" animBg="1"/>
      <p:bldP spid="7" grpId="0" animBg="1"/>
      <p:bldP spid="15" grpId="0" animBg="1"/>
      <p:bldP spid="29" grpId="0" animBg="1"/>
      <p:bldP spid="38" grpId="0" bldLvl="0" animBg="1"/>
      <p:bldP spid="39" grpId="0" animBg="1"/>
      <p:bldP spid="53" grpId="0" animBg="1"/>
      <p:bldP spid="54" grpId="0" animBg="1"/>
      <p:bldP spid="55" grpId="0" animBg="1"/>
      <p:bldP spid="70" grpId="0" animBg="1"/>
      <p:bldP spid="74" grpId="0" animBg="1"/>
      <p:bldP spid="71" grpId="0" bldLvl="0" animBg="1"/>
      <p:bldP spid="69" grpId="0" animBg="1"/>
      <p:bldP spid="5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直線コネクタ 107"/>
          <p:cNvCxnSpPr>
            <a:stCxn id="52" idx="3"/>
            <a:endCxn id="15" idx="2"/>
          </p:cNvCxnSpPr>
          <p:nvPr/>
        </p:nvCxnSpPr>
        <p:spPr>
          <a:xfrm>
            <a:off x="4080510" y="1443355"/>
            <a:ext cx="354330" cy="62611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角丸四角形 63"/>
          <p:cNvSpPr/>
          <p:nvPr/>
        </p:nvSpPr>
        <p:spPr>
          <a:xfrm>
            <a:off x="1756410" y="4192905"/>
            <a:ext cx="1678940" cy="774065"/>
          </a:xfrm>
          <a:prstGeom prst="roundRect">
            <a:avLst/>
          </a:prstGeom>
          <a:noFill/>
          <a:ln w="38100">
            <a:solidFill>
              <a:srgbClr val="471F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学校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子どもの支援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sp>
        <p:nvSpPr>
          <p:cNvPr id="72" name="角丸四角形 72"/>
          <p:cNvSpPr/>
          <p:nvPr/>
        </p:nvSpPr>
        <p:spPr>
          <a:xfrm>
            <a:off x="8626475" y="2437765"/>
            <a:ext cx="1678940" cy="77406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兄弟、</a:t>
            </a:r>
            <a:r>
              <a:rPr lang="en-US" altLang="zh-CN" sz="1200" b="1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親戚</a:t>
            </a:r>
            <a:endParaRPr lang="en-US" altLang="zh-CN" sz="1200" b="1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家族のサポート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cxnSp>
        <p:nvCxnSpPr>
          <p:cNvPr id="77" name="直線コネクタ 77"/>
          <p:cNvCxnSpPr>
            <a:stCxn id="7" idx="6"/>
            <a:endCxn id="74" idx="1"/>
          </p:cNvCxnSpPr>
          <p:nvPr/>
        </p:nvCxnSpPr>
        <p:spPr>
          <a:xfrm flipV="1">
            <a:off x="6870700" y="1609090"/>
            <a:ext cx="1187450" cy="13843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角丸四角形 59"/>
          <p:cNvSpPr/>
          <p:nvPr/>
        </p:nvSpPr>
        <p:spPr>
          <a:xfrm>
            <a:off x="1665605" y="2631440"/>
            <a:ext cx="1678940" cy="77406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市役所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児童手当・生活保護</a:t>
            </a:r>
            <a:endParaRPr lang="en-US" altLang="ja-JP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各種相談機関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cxnSp>
        <p:nvCxnSpPr>
          <p:cNvPr id="99" name="直線コネクタ 99"/>
          <p:cNvCxnSpPr>
            <a:stCxn id="69" idx="3"/>
          </p:cNvCxnSpPr>
          <p:nvPr/>
        </p:nvCxnSpPr>
        <p:spPr>
          <a:xfrm>
            <a:off x="4158615" y="5934710"/>
            <a:ext cx="99441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図形 100" descr="wheelchair-elderly-men-patient-visiting-nurses-thumbnail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4760" y="2292350"/>
            <a:ext cx="932815" cy="998220"/>
          </a:xfrm>
          <a:prstGeom prst="rect">
            <a:avLst/>
          </a:prstGeom>
        </p:spPr>
      </p:pic>
      <p:pic>
        <p:nvPicPr>
          <p:cNvPr id="66" name="図形 66" descr="building_shiyakusy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010" y="2348865"/>
            <a:ext cx="658495" cy="704850"/>
          </a:xfrm>
          <a:prstGeom prst="rect">
            <a:avLst/>
          </a:prstGeom>
        </p:spPr>
      </p:pic>
      <p:pic>
        <p:nvPicPr>
          <p:cNvPr id="65" name="図形 65" descr="building_saibansyo_kate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75" y="2642870"/>
            <a:ext cx="821055" cy="739140"/>
          </a:xfrm>
          <a:prstGeom prst="rect">
            <a:avLst/>
          </a:prstGeom>
        </p:spPr>
      </p:pic>
      <p:sp>
        <p:nvSpPr>
          <p:cNvPr id="6" name="楕円 6"/>
          <p:cNvSpPr/>
          <p:nvPr/>
        </p:nvSpPr>
        <p:spPr>
          <a:xfrm>
            <a:off x="4020185" y="1651635"/>
            <a:ext cx="3987165" cy="4305935"/>
          </a:xfrm>
          <a:prstGeom prst="ellipse">
            <a:avLst/>
          </a:prstGeom>
          <a:noFill/>
          <a:ln w="76200">
            <a:solidFill>
              <a:srgbClr val="B01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7" name="楕円 7"/>
          <p:cNvSpPr/>
          <p:nvPr/>
        </p:nvSpPr>
        <p:spPr>
          <a:xfrm>
            <a:off x="5979795" y="1270635"/>
            <a:ext cx="890905" cy="953770"/>
          </a:xfrm>
          <a:prstGeom prst="ellipse">
            <a:avLst/>
          </a:prstGeom>
          <a:solidFill>
            <a:srgbClr val="D8090F"/>
          </a:solidFill>
          <a:ln w="38100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600" b="1" kern="100" dirty="0">
                <a:solidFill>
                  <a:schemeClr val="bg1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児童</a:t>
            </a:r>
            <a:endParaRPr lang="en-US" altLang="zh-CN" sz="1600" b="1" kern="100" dirty="0">
              <a:solidFill>
                <a:schemeClr val="bg1"/>
              </a:solidFill>
              <a:uFillTx/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600" b="1" kern="100" dirty="0" err="1">
                <a:solidFill>
                  <a:schemeClr val="bg1"/>
                </a:solidFill>
                <a:uFillTx/>
                <a:latin typeface="ＭＳ Ｐゴシック" panose="020B0600070205080204" charset="-128"/>
                <a:ea typeface="ＭＳ Ｐゴシック" panose="020B0600070205080204" charset="-128"/>
                <a:cs typeface="Times New Roman" panose="02020603050405020304"/>
                <a:sym typeface="Times New Roman" panose="02020603050405020304"/>
              </a:rPr>
              <a:t>施設</a:t>
            </a:r>
            <a:endParaRPr lang="en-US" altLang="zh-CN" sz="1600" b="1" kern="100" dirty="0">
              <a:solidFill>
                <a:schemeClr val="bg1"/>
              </a:solidFill>
              <a:uFillTx/>
              <a:latin typeface="ＭＳ Ｐゴシック" panose="020B0600070205080204" charset="-128"/>
              <a:ea typeface="ＭＳ Ｐゴシック" panose="020B0600070205080204" charset="-128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5" name="楕円 15"/>
          <p:cNvSpPr/>
          <p:nvPr/>
        </p:nvSpPr>
        <p:spPr>
          <a:xfrm>
            <a:off x="4434840" y="1592580"/>
            <a:ext cx="890905" cy="953770"/>
          </a:xfrm>
          <a:prstGeom prst="ellipse">
            <a:avLst/>
          </a:prstGeom>
          <a:solidFill>
            <a:srgbClr val="FFC000"/>
          </a:solidFill>
          <a:ln w="38100">
            <a:solidFill>
              <a:srgbClr val="D5683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医療</a:t>
            </a:r>
          </a:p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機関</a:t>
            </a:r>
            <a:endParaRPr lang="en-US" altLang="zh-CN" sz="1600" b="1" kern="100">
              <a:solidFill>
                <a:srgbClr val="FFFFFF"/>
              </a:solidFill>
              <a:latin typeface="Century" panose="02040604050505020304"/>
              <a:ea typeface="ＭＳ 明朝" panose="02020609040205080304" charset="-128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9" name="楕円 29"/>
          <p:cNvSpPr/>
          <p:nvPr/>
        </p:nvSpPr>
        <p:spPr>
          <a:xfrm>
            <a:off x="3615690" y="2891155"/>
            <a:ext cx="890905" cy="95377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 dirty="0" err="1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公共機関</a:t>
            </a:r>
            <a:endParaRPr lang="en-US" altLang="zh-CN" sz="1600" kern="100" dirty="0">
              <a:latin typeface="Century" panose="02040604050505020304"/>
              <a:ea typeface="ＭＳ 明朝" panose="02020609040205080304" charset="-128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38" name="楕円 38"/>
          <p:cNvSpPr/>
          <p:nvPr/>
        </p:nvSpPr>
        <p:spPr>
          <a:xfrm>
            <a:off x="3864610" y="4386580"/>
            <a:ext cx="890905" cy="953770"/>
          </a:xfrm>
          <a:prstGeom prst="ellipse">
            <a:avLst/>
          </a:prstGeom>
          <a:solidFill>
            <a:srgbClr val="7030A0"/>
          </a:solidFill>
          <a:ln w="38100">
            <a:solidFill>
              <a:srgbClr val="482D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600" b="1" kern="100" dirty="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学校</a:t>
            </a:r>
            <a:endParaRPr lang="en-US" altLang="zh-CN" sz="1600" b="1" kern="100" dirty="0"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sp>
        <p:nvSpPr>
          <p:cNvPr id="39" name="楕円 39"/>
          <p:cNvSpPr/>
          <p:nvPr/>
        </p:nvSpPr>
        <p:spPr>
          <a:xfrm>
            <a:off x="5119370" y="5443220"/>
            <a:ext cx="890905" cy="95377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専門士</a:t>
            </a:r>
          </a:p>
        </p:txBody>
      </p:sp>
      <p:sp>
        <p:nvSpPr>
          <p:cNvPr id="53" name="楕円 53"/>
          <p:cNvSpPr/>
          <p:nvPr/>
        </p:nvSpPr>
        <p:spPr>
          <a:xfrm>
            <a:off x="6654165" y="5043805"/>
            <a:ext cx="890905" cy="9537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民間</a:t>
            </a:r>
          </a:p>
          <a:p>
            <a:pPr algn="ctr"/>
            <a:r>
              <a:rPr lang="en-US" altLang="zh-CN" sz="1600" b="1" kern="100">
                <a:solidFill>
                  <a:srgbClr val="FFFFFF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機関</a:t>
            </a:r>
            <a:endParaRPr lang="en-US" altLang="zh-CN" sz="1600" kern="100">
              <a:ln w="9525">
                <a:solidFill>
                  <a:srgbClr val="000000"/>
                </a:solidFill>
                <a:round/>
              </a:ln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sp>
        <p:nvSpPr>
          <p:cNvPr id="54" name="楕円 54"/>
          <p:cNvSpPr/>
          <p:nvPr/>
        </p:nvSpPr>
        <p:spPr>
          <a:xfrm>
            <a:off x="7514590" y="3767455"/>
            <a:ext cx="890905" cy="95377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600" b="1" kern="100" dirty="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友人</a:t>
            </a:r>
            <a:endParaRPr lang="en-US" altLang="zh-CN" sz="1600" b="1" kern="100" dirty="0"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sp>
        <p:nvSpPr>
          <p:cNvPr id="55" name="楕円 55"/>
          <p:cNvSpPr/>
          <p:nvPr/>
        </p:nvSpPr>
        <p:spPr>
          <a:xfrm>
            <a:off x="7255510" y="2192020"/>
            <a:ext cx="890905" cy="95377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kern="100"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親族</a:t>
            </a:r>
          </a:p>
        </p:txBody>
      </p:sp>
      <p:sp>
        <p:nvSpPr>
          <p:cNvPr id="56" name="楕円 56"/>
          <p:cNvSpPr/>
          <p:nvPr/>
        </p:nvSpPr>
        <p:spPr>
          <a:xfrm>
            <a:off x="5953125" y="3243580"/>
            <a:ext cx="890905" cy="95377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？</a:t>
            </a:r>
            <a:endParaRPr lang="en-US" altLang="zh-CN" sz="1200" b="1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pic>
        <p:nvPicPr>
          <p:cNvPr id="57" name="図形 57" descr="tatemono_bank_mone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805" y="3890645"/>
            <a:ext cx="607060" cy="739140"/>
          </a:xfrm>
          <a:prstGeom prst="rect">
            <a:avLst/>
          </a:prstGeom>
        </p:spPr>
      </p:pic>
      <p:pic>
        <p:nvPicPr>
          <p:cNvPr id="58" name="図形 58" descr="money_family_seinenkoukenni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645" y="4194810"/>
            <a:ext cx="843280" cy="882650"/>
          </a:xfrm>
          <a:prstGeom prst="rect">
            <a:avLst/>
          </a:prstGeom>
        </p:spPr>
      </p:pic>
      <p:cxnSp>
        <p:nvCxnSpPr>
          <p:cNvPr id="104" name="直線コネクタ 104"/>
          <p:cNvCxnSpPr/>
          <p:nvPr/>
        </p:nvCxnSpPr>
        <p:spPr>
          <a:xfrm>
            <a:off x="3435350" y="4563745"/>
            <a:ext cx="426085" cy="27622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4"/>
          <p:cNvCxnSpPr>
            <a:endCxn id="71" idx="1"/>
          </p:cNvCxnSpPr>
          <p:nvPr/>
        </p:nvCxnSpPr>
        <p:spPr>
          <a:xfrm>
            <a:off x="8278495" y="4563745"/>
            <a:ext cx="295910" cy="210185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7"/>
          <p:cNvCxnSpPr>
            <a:endCxn id="70" idx="1"/>
          </p:cNvCxnSpPr>
          <p:nvPr/>
        </p:nvCxnSpPr>
        <p:spPr>
          <a:xfrm>
            <a:off x="7529195" y="5544820"/>
            <a:ext cx="386715" cy="459105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角丸四角形 70"/>
          <p:cNvSpPr/>
          <p:nvPr/>
        </p:nvSpPr>
        <p:spPr>
          <a:xfrm>
            <a:off x="7915910" y="5616575"/>
            <a:ext cx="1678940" cy="774065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銀行、郵便、光熱等</a:t>
            </a: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貯蓄やライフライン</a:t>
            </a:r>
          </a:p>
        </p:txBody>
      </p:sp>
      <p:sp>
        <p:nvSpPr>
          <p:cNvPr id="74" name="角丸四角形 74"/>
          <p:cNvSpPr/>
          <p:nvPr/>
        </p:nvSpPr>
        <p:spPr>
          <a:xfrm>
            <a:off x="8058150" y="1221740"/>
            <a:ext cx="1678940" cy="77406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児相・福祉サービス</a:t>
            </a:r>
            <a:endParaRPr lang="en-US" altLang="ja-JP" sz="1200" b="1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虐待対応等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  <p:cxnSp>
        <p:nvCxnSpPr>
          <p:cNvPr id="80" name="直線コネクタ 80"/>
          <p:cNvCxnSpPr/>
          <p:nvPr/>
        </p:nvCxnSpPr>
        <p:spPr>
          <a:xfrm>
            <a:off x="8151495" y="2656840"/>
            <a:ext cx="479425" cy="17399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6"/>
          <p:cNvCxnSpPr>
            <a:stCxn id="59" idx="3"/>
            <a:endCxn id="29" idx="2"/>
          </p:cNvCxnSpPr>
          <p:nvPr/>
        </p:nvCxnSpPr>
        <p:spPr>
          <a:xfrm>
            <a:off x="3344545" y="3018790"/>
            <a:ext cx="271145" cy="34925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角丸四角形 71"/>
          <p:cNvSpPr/>
          <p:nvPr/>
        </p:nvSpPr>
        <p:spPr>
          <a:xfrm>
            <a:off x="8574405" y="4386580"/>
            <a:ext cx="1678940" cy="774065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0795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近所づきあい</a:t>
            </a:r>
            <a:endParaRPr lang="en-US" altLang="zh-CN" sz="12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9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インフォーマルなサポート</a:t>
            </a:r>
            <a:endParaRPr lang="en-US" altLang="zh-CN" sz="9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900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 </a:t>
            </a:r>
          </a:p>
        </p:txBody>
      </p:sp>
      <p:sp>
        <p:nvSpPr>
          <p:cNvPr id="69" name="角丸四角形 69"/>
          <p:cNvSpPr/>
          <p:nvPr/>
        </p:nvSpPr>
        <p:spPr>
          <a:xfrm>
            <a:off x="2479675" y="5547360"/>
            <a:ext cx="1678940" cy="77406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弁護士、司法書士等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専門的な問題を解決</a:t>
            </a:r>
          </a:p>
        </p:txBody>
      </p:sp>
      <p:sp>
        <p:nvSpPr>
          <p:cNvPr id="52" name="角丸四角形 52"/>
          <p:cNvSpPr/>
          <p:nvPr/>
        </p:nvSpPr>
        <p:spPr>
          <a:xfrm>
            <a:off x="2401570" y="1056005"/>
            <a:ext cx="1678940" cy="774065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病院、訪問看護等</a:t>
            </a:r>
            <a:endParaRPr lang="en-US" altLang="zh-CN" sz="1200" kern="10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en-US" altLang="zh-CN" sz="1200" kern="10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体の不調を改善・検査</a:t>
            </a:r>
          </a:p>
        </p:txBody>
      </p:sp>
      <p:sp>
        <p:nvSpPr>
          <p:cNvPr id="40" name="テキストボックス 39"/>
          <p:cNvSpPr txBox="1"/>
          <p:nvPr/>
        </p:nvSpPr>
        <p:spPr>
          <a:xfrm>
            <a:off x="181610" y="37734"/>
            <a:ext cx="115277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 b="1" dirty="0">
                <a:solidFill>
                  <a:srgbClr val="C00000"/>
                </a:solidFill>
              </a:rPr>
              <a:t>子ども・家庭支援の場合</a:t>
            </a:r>
          </a:p>
        </p:txBody>
      </p:sp>
      <p:pic>
        <p:nvPicPr>
          <p:cNvPr id="3" name="コンテンツプレースホルダ 2" descr="regional-cooperation-patient-nurse-doctor-health-care-workers-thumbnail"/>
          <p:cNvPicPr>
            <a:picLocks noGrp="1" noChangeAspect="1"/>
          </p:cNvPicPr>
          <p:nvPr>
            <p:ph idx="1"/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55515" y="4092575"/>
            <a:ext cx="1053465" cy="1053465"/>
          </a:xfrm>
          <a:prstGeom prst="rect">
            <a:avLst/>
          </a:prstGeom>
        </p:spPr>
      </p:pic>
      <p:sp>
        <p:nvSpPr>
          <p:cNvPr id="2" name="楕円 56">
            <a:extLst>
              <a:ext uri="{FF2B5EF4-FFF2-40B4-BE49-F238E27FC236}">
                <a16:creationId xmlns:a16="http://schemas.microsoft.com/office/drawing/2014/main" id="{28FAA4D0-C475-DFE7-A8D5-830AF7B1BA06}"/>
              </a:ext>
            </a:extLst>
          </p:cNvPr>
          <p:cNvSpPr/>
          <p:nvPr/>
        </p:nvSpPr>
        <p:spPr>
          <a:xfrm>
            <a:off x="5036185" y="3243580"/>
            <a:ext cx="890905" cy="95377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本人</a:t>
            </a:r>
            <a:endParaRPr lang="en-US" altLang="ja-JP" sz="1200" b="1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  <a:p>
            <a:pPr algn="ctr"/>
            <a:r>
              <a:rPr lang="ja-JP" altLang="en-US" sz="1200" b="1" kern="100" dirty="0">
                <a:solidFill>
                  <a:srgbClr val="000000"/>
                </a:solidFill>
                <a:latin typeface="ＭＳ Ｐゴシック" panose="020B0600070205080204" charset="-128"/>
                <a:ea typeface="ＭＳ Ｐゴシック" panose="020B0600070205080204" charset="-128"/>
                <a:cs typeface="ＭＳ Ｐゴシック" panose="020B0600070205080204" charset="-128"/>
                <a:sym typeface="Times New Roman" panose="02020603050405020304"/>
              </a:rPr>
              <a:t>こども</a:t>
            </a:r>
            <a:endParaRPr lang="en-US" altLang="zh-CN" sz="1200" b="1" kern="100" dirty="0">
              <a:solidFill>
                <a:srgbClr val="000000"/>
              </a:solidFill>
              <a:latin typeface="ＭＳ Ｐゴシック" panose="020B0600070205080204" charset="-128"/>
              <a:ea typeface="ＭＳ Ｐゴシック" panose="020B0600070205080204" charset="-128"/>
              <a:cs typeface="ＭＳ Ｐゴシック" panose="020B0600070205080204" charset="-128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89690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72" grpId="0" animBg="1"/>
      <p:bldP spid="59" grpId="0" animBg="1"/>
      <p:bldP spid="7" grpId="0" animBg="1"/>
      <p:bldP spid="15" grpId="0" animBg="1"/>
      <p:bldP spid="29" grpId="0" animBg="1"/>
      <p:bldP spid="38" grpId="0" bldLvl="0" animBg="1"/>
      <p:bldP spid="39" grpId="0" animBg="1"/>
      <p:bldP spid="53" grpId="0" animBg="1"/>
      <p:bldP spid="54" grpId="0" animBg="1"/>
      <p:bldP spid="55" grpId="0" animBg="1"/>
      <p:bldP spid="70" grpId="0" animBg="1"/>
      <p:bldP spid="74" grpId="0" animBg="1"/>
      <p:bldP spid="71" grpId="0" bldLvl="0" animBg="1"/>
      <p:bldP spid="69" grpId="0" animBg="1"/>
      <p:bldP spid="5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142875" y="247649"/>
            <a:ext cx="12744449" cy="66103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115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こども・家庭</a:t>
            </a:r>
            <a:endParaRPr lang="en-US" altLang="ja-JP" sz="115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の支援は</a:t>
            </a:r>
            <a:endParaRPr lang="en-US" altLang="ja-JP" sz="9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9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どんな仕組みが必要？</a:t>
            </a:r>
            <a:endParaRPr lang="en-US" altLang="ja-JP" sz="9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buNone/>
            </a:pPr>
            <a:endParaRPr lang="en-US" altLang="ja-JP" sz="9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96759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AA4A5-28EC-A533-4145-8A2362D75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59DF26-0C91-6BD6-ABB7-8A16725C9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38" y="247649"/>
            <a:ext cx="11837096" cy="66103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家庭支援のための</a:t>
            </a:r>
            <a:endParaRPr lang="en-US" altLang="ja-JP" sz="6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「学習支援」「居場所づくり」「食支援」「家庭教育支援」</a:t>
            </a:r>
            <a:endParaRPr lang="en-US" altLang="ja-JP" sz="6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などを包括的に連携</a:t>
            </a:r>
            <a:r>
              <a:rPr lang="ja-JP" altLang="en-US" sz="6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させた</a:t>
            </a:r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取組</a:t>
            </a:r>
            <a:r>
              <a:rPr lang="ja-JP" altLang="en-US" sz="6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を、</a:t>
            </a:r>
            <a:r>
              <a:rPr lang="ja-JP" altLang="en-US" sz="6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みらいねっと弘前では今後も力をいれておこなっていきます。</a:t>
            </a:r>
            <a:endParaRPr lang="en-US" altLang="ja-JP" sz="4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37826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14313" y="1721891"/>
            <a:ext cx="12558712" cy="28929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8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ご清聴</a:t>
            </a:r>
            <a:endParaRPr lang="en-US" altLang="ja-JP" sz="8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8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ありがとうございました。</a:t>
            </a:r>
            <a:endParaRPr lang="en-US" altLang="ja-JP" sz="8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4284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13412</TotalTime>
  <Words>1030</Words>
  <Application>Microsoft Office PowerPoint</Application>
  <PresentationFormat>ワイド画面</PresentationFormat>
  <Paragraphs>241</Paragraphs>
  <Slides>59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59</vt:i4>
      </vt:variant>
    </vt:vector>
  </HeadingPairs>
  <TitlesOfParts>
    <vt:vector size="69" baseType="lpstr">
      <vt:lpstr>HGS創英角ﾎﾟｯﾌﾟ体</vt:lpstr>
      <vt:lpstr>HG丸ｺﾞｼｯｸM-PRO</vt:lpstr>
      <vt:lpstr>ＭＳ Ｐゴシック</vt:lpstr>
      <vt:lpstr>ＭＳ 明朝</vt:lpstr>
      <vt:lpstr>Arial</vt:lpstr>
      <vt:lpstr>Calibri</vt:lpstr>
      <vt:lpstr>Calibri Light</vt:lpstr>
      <vt:lpstr>Century</vt:lpstr>
      <vt:lpstr>Times New Roman</vt:lpstr>
      <vt:lpstr>Office テーマ</vt:lpstr>
      <vt:lpstr>家庭教育支援の取組 ～子どもと地域の未来のために～</vt:lpstr>
      <vt:lpstr>皆さんならどうしますか？</vt:lpstr>
      <vt:lpstr>約34万6千人</vt:lpstr>
      <vt:lpstr>全国不登校者数 (R５小中高) 過去最高</vt:lpstr>
      <vt:lpstr>225,509件</vt:lpstr>
      <vt:lpstr>児童虐待 相談対応数 (令和5年)</vt:lpstr>
      <vt:lpstr>１３．５％</vt:lpstr>
      <vt:lpstr>７人に １人</vt:lpstr>
      <vt:lpstr>こどもの 貧困率</vt:lpstr>
      <vt:lpstr>５０．８％</vt:lpstr>
      <vt:lpstr>ひとり親世帯 貧困率</vt:lpstr>
      <vt:lpstr>精神障害者 の数 ４１９．３万人</vt:lpstr>
      <vt:lpstr>２５９．９万円 全国４７位 令和６年 令和６年賃金構造基本統計調査より</vt:lpstr>
      <vt:lpstr>青森県平均収入 (全国平均311万円)</vt:lpstr>
      <vt:lpstr>地域みんなで 支えあう仕組みづくりが急務！</vt:lpstr>
      <vt:lpstr>一般社団法人みらいねっと弘前 (令和2年4月1日設立)</vt:lpstr>
      <vt:lpstr>青森県の実情</vt:lpstr>
      <vt:lpstr>①こども農業部の取組</vt:lpstr>
      <vt:lpstr>①こども農業部の取組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子ども居場所づくり 支援ネットワーク事業</vt:lpstr>
      <vt:lpstr>ネットワーク加盟団体(２８団体)</vt:lpstr>
      <vt:lpstr>ネットワーク会議の定期開催</vt:lpstr>
      <vt:lpstr>子ども居場所実践研修会</vt:lpstr>
      <vt:lpstr>PowerPoint プレゼンテーション</vt:lpstr>
      <vt:lpstr>子どもの居場所 紹介チラシの 作成・配布</vt:lpstr>
      <vt:lpstr>PowerPoint プレゼンテーション</vt:lpstr>
      <vt:lpstr>フードバンク事業</vt:lpstr>
      <vt:lpstr>PowerPoint プレゼンテーション</vt:lpstr>
      <vt:lpstr>フードバンクの仕組み</vt:lpstr>
      <vt:lpstr>フードボックス設置場所(４４団体)</vt:lpstr>
      <vt:lpstr>PowerPoint プレゼンテーション</vt:lpstr>
      <vt:lpstr>おさがり こうかん会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見守り強化支援事業</vt:lpstr>
      <vt:lpstr>PowerPoint プレゼンテーション</vt:lpstr>
      <vt:lpstr>見守り強化支援事業の仕組み</vt:lpstr>
      <vt:lpstr>エネルギーの 　　　　地産地消事業  ・県民エナジーとの連携 ・自然エネルギーの普及と 　地域貢献事業</vt:lpstr>
      <vt:lpstr>エネルギーの地産地消の仕組みづくり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子ども・若者ワンストップ相談会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朝陽ドリームタイム 「スポーツでつくる元気な街！」</dc:title>
  <dc:creator>鹿内葵</dc:creator>
  <cp:lastModifiedBy>佐々木学</cp:lastModifiedBy>
  <cp:revision>127</cp:revision>
  <cp:lastPrinted>2021-12-26T21:49:31Z</cp:lastPrinted>
  <dcterms:created xsi:type="dcterms:W3CDTF">2015-11-30T21:47:54Z</dcterms:created>
  <dcterms:modified xsi:type="dcterms:W3CDTF">2025-08-22T04:51:41Z</dcterms:modified>
</cp:coreProperties>
</file>